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Poppins"/>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0" roundtripDataSignature="AMtx7mgsIIZ8gtYxhwFmDEesIR3R9SqQ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oppins-regular.fntdata"/><Relationship Id="rId21" Type="http://schemas.openxmlformats.org/officeDocument/2006/relationships/slide" Target="slides/slide16.xml"/><Relationship Id="rId24" Type="http://schemas.openxmlformats.org/officeDocument/2006/relationships/font" Target="fonts/Poppins-italic.fntdata"/><Relationship Id="rId23" Type="http://schemas.openxmlformats.org/officeDocument/2006/relationships/font" Target="fonts/Poppi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Poppins-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p:nvPr>
            <p:ph idx="2" type="pic"/>
          </p:nvPr>
        </p:nvSpPr>
        <p:spPr>
          <a:xfrm>
            <a:off x="1792288" y="612775"/>
            <a:ext cx="5486400" cy="4114800"/>
          </a:xfrm>
          <a:prstGeom prst="rect">
            <a:avLst/>
          </a:prstGeom>
          <a:noFill/>
          <a:ln>
            <a:noFill/>
          </a:ln>
        </p:spPr>
      </p:sp>
      <p:sp>
        <p:nvSpPr>
          <p:cNvPr id="64" name="Google Shape;64;p2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6.jpg"/><Relationship Id="rId7"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38.png"/><Relationship Id="rId6"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3.png"/><Relationship Id="rId10" Type="http://schemas.openxmlformats.org/officeDocument/2006/relationships/image" Target="../media/image34.png"/><Relationship Id="rId9" Type="http://schemas.openxmlformats.org/officeDocument/2006/relationships/image" Target="../media/image32.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8.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4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3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20.jpg"/><Relationship Id="rId6"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83" name="Shape 83"/>
        <p:cNvGrpSpPr/>
        <p:nvPr/>
      </p:nvGrpSpPr>
      <p:grpSpPr>
        <a:xfrm>
          <a:off x="0" y="0"/>
          <a:ext cx="0" cy="0"/>
          <a:chOff x="0" y="0"/>
          <a:chExt cx="0" cy="0"/>
        </a:xfrm>
      </p:grpSpPr>
      <p:pic>
        <p:nvPicPr>
          <p:cNvPr descr="image.png" id="84" name="Google Shape;84;p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85" name="Google Shape;85;p1"/>
          <p:cNvPicPr preferRelativeResize="0"/>
          <p:nvPr/>
        </p:nvPicPr>
        <p:blipFill rotWithShape="1">
          <a:blip r:embed="rId4">
            <a:alphaModFix/>
          </a:blip>
          <a:srcRect b="0" l="0" r="0" t="0"/>
          <a:stretch/>
        </p:blipFill>
        <p:spPr>
          <a:xfrm>
            <a:off x="6334125" y="1524000"/>
            <a:ext cx="5286375" cy="4286250"/>
          </a:xfrm>
          <a:prstGeom prst="rect">
            <a:avLst/>
          </a:prstGeom>
          <a:noFill/>
          <a:ln>
            <a:noFill/>
          </a:ln>
        </p:spPr>
      </p:pic>
      <p:sp>
        <p:nvSpPr>
          <p:cNvPr id="86" name="Google Shape;86;p1"/>
          <p:cNvSpPr txBox="1"/>
          <p:nvPr/>
        </p:nvSpPr>
        <p:spPr>
          <a:xfrm>
            <a:off x="507275" y="1144925"/>
            <a:ext cx="5550600" cy="318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b="1" i="0" lang="en-US" sz="4500" u="none" cap="none" strike="noStrike">
                <a:solidFill>
                  <a:srgbClr val="FFFFFF"/>
                </a:solidFill>
                <a:latin typeface="Poppins"/>
                <a:ea typeface="Poppins"/>
                <a:cs typeface="Poppins"/>
                <a:sym typeface="Poppins"/>
              </a:rPr>
              <a:t>ANPR and ATCC – Smart Traffic Management System</a:t>
            </a:r>
            <a:endParaRPr b="0" i="0" sz="1400" u="none" cap="none" strike="noStrike">
              <a:solidFill>
                <a:srgbClr val="000000"/>
              </a:solidFill>
              <a:latin typeface="Arial"/>
              <a:ea typeface="Arial"/>
              <a:cs typeface="Arial"/>
              <a:sym typeface="Arial"/>
            </a:endParaRPr>
          </a:p>
        </p:txBody>
      </p:sp>
      <p:sp>
        <p:nvSpPr>
          <p:cNvPr id="87" name="Google Shape;87;p1"/>
          <p:cNvSpPr txBox="1"/>
          <p:nvPr/>
        </p:nvSpPr>
        <p:spPr>
          <a:xfrm>
            <a:off x="1066800" y="4524375"/>
            <a:ext cx="5286300" cy="300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950"/>
              <a:buFont typeface="Arial"/>
              <a:buNone/>
            </a:pPr>
            <a:r>
              <a:rPr b="0" i="0" lang="en-US" sz="1950" u="none" cap="none" strike="noStrike">
                <a:solidFill>
                  <a:srgbClr val="E0E0E0"/>
                </a:solidFill>
                <a:latin typeface="Lato"/>
                <a:ea typeface="Lato"/>
                <a:cs typeface="Lato"/>
                <a:sym typeface="Lato"/>
              </a:rPr>
              <a:t>Infosys Springboard Virtual Internship</a:t>
            </a:r>
            <a:endParaRPr b="0" i="0" sz="1400" u="none" cap="none" strike="noStrike">
              <a:solidFill>
                <a:srgbClr val="000000"/>
              </a:solidFill>
              <a:latin typeface="Arial"/>
              <a:ea typeface="Arial"/>
              <a:cs typeface="Arial"/>
              <a:sym typeface="Arial"/>
            </a:endParaRPr>
          </a:p>
        </p:txBody>
      </p:sp>
      <p:sp>
        <p:nvSpPr>
          <p:cNvPr id="88" name="Google Shape;88;p1"/>
          <p:cNvSpPr txBox="1"/>
          <p:nvPr/>
        </p:nvSpPr>
        <p:spPr>
          <a:xfrm>
            <a:off x="571538" y="5020000"/>
            <a:ext cx="5286300" cy="4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50"/>
              <a:buFont typeface="Arial"/>
              <a:buNone/>
            </a:pPr>
            <a:r>
              <a:rPr b="0" i="0" lang="en-US" sz="1650" u="none" cap="none" strike="noStrike">
                <a:solidFill>
                  <a:srgbClr val="00BFFF"/>
                </a:solidFill>
                <a:latin typeface="Lato"/>
                <a:ea typeface="Lato"/>
                <a:cs typeface="Lato"/>
                <a:sym typeface="Lato"/>
              </a:rPr>
              <a:t> </a:t>
            </a:r>
            <a:br>
              <a:rPr b="0" i="0" lang="en-US" sz="18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pic>
        <p:nvPicPr>
          <p:cNvPr descr="image.png" id="89" name="Google Shape;89;p1"/>
          <p:cNvPicPr preferRelativeResize="0"/>
          <p:nvPr/>
        </p:nvPicPr>
        <p:blipFill rotWithShape="1">
          <a:blip r:embed="rId5">
            <a:alphaModFix/>
          </a:blip>
          <a:srcRect b="0" l="0" r="0" t="0"/>
          <a:stretch/>
        </p:blipFill>
        <p:spPr>
          <a:xfrm>
            <a:off x="6353175" y="1543050"/>
            <a:ext cx="5248275" cy="4248150"/>
          </a:xfrm>
          <a:prstGeom prst="rect">
            <a:avLst/>
          </a:prstGeom>
          <a:noFill/>
          <a:ln>
            <a:noFill/>
          </a:ln>
        </p:spPr>
      </p:pic>
      <p:pic>
        <p:nvPicPr>
          <p:cNvPr descr="Research and development hologram on aerial view of road, busy urban traffic highway at night. Junction network of transportation infrastructure. Concept of innovative logistics. Double exposure. (provided by Getty Images)" id="90" name="Google Shape;90;p1"/>
          <p:cNvPicPr preferRelativeResize="0"/>
          <p:nvPr/>
        </p:nvPicPr>
        <p:blipFill rotWithShape="1">
          <a:blip r:embed="rId6">
            <a:alphaModFix/>
          </a:blip>
          <a:srcRect b="0" l="0" r="0" t="0"/>
          <a:stretch/>
        </p:blipFill>
        <p:spPr>
          <a:xfrm>
            <a:off x="6057875" y="1482938"/>
            <a:ext cx="5615457" cy="4368375"/>
          </a:xfrm>
          <a:prstGeom prst="rect">
            <a:avLst/>
          </a:prstGeom>
          <a:noFill/>
          <a:ln>
            <a:noFill/>
          </a:ln>
        </p:spPr>
      </p:pic>
      <p:pic>
        <p:nvPicPr>
          <p:cNvPr id="91" name="Google Shape;91;p1"/>
          <p:cNvPicPr preferRelativeResize="0"/>
          <p:nvPr/>
        </p:nvPicPr>
        <p:blipFill>
          <a:blip r:embed="rId7">
            <a:alphaModFix/>
          </a:blip>
          <a:stretch>
            <a:fillRect/>
          </a:stretch>
        </p:blipFill>
        <p:spPr>
          <a:xfrm>
            <a:off x="347976" y="4424337"/>
            <a:ext cx="495474" cy="502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230" name="Shape 230"/>
        <p:cNvGrpSpPr/>
        <p:nvPr/>
      </p:nvGrpSpPr>
      <p:grpSpPr>
        <a:xfrm>
          <a:off x="0" y="0"/>
          <a:ext cx="0" cy="0"/>
          <a:chOff x="0" y="0"/>
          <a:chExt cx="0" cy="0"/>
        </a:xfrm>
      </p:grpSpPr>
      <p:pic>
        <p:nvPicPr>
          <p:cNvPr descr="image.png" id="231" name="Google Shape;231;p10"/>
          <p:cNvPicPr preferRelativeResize="0"/>
          <p:nvPr/>
        </p:nvPicPr>
        <p:blipFill rotWithShape="1">
          <a:blip r:embed="rId3">
            <a:alphaModFix/>
          </a:blip>
          <a:srcRect b="0" l="0" r="0" t="0"/>
          <a:stretch/>
        </p:blipFill>
        <p:spPr>
          <a:xfrm>
            <a:off x="-26200" y="0"/>
            <a:ext cx="12192000" cy="6858000"/>
          </a:xfrm>
          <a:prstGeom prst="rect">
            <a:avLst/>
          </a:prstGeom>
          <a:noFill/>
          <a:ln>
            <a:noFill/>
          </a:ln>
        </p:spPr>
      </p:pic>
      <p:pic>
        <p:nvPicPr>
          <p:cNvPr descr="image.png" id="232" name="Google Shape;232;p10"/>
          <p:cNvPicPr preferRelativeResize="0"/>
          <p:nvPr/>
        </p:nvPicPr>
        <p:blipFill rotWithShape="1">
          <a:blip r:embed="rId4">
            <a:alphaModFix/>
          </a:blip>
          <a:srcRect b="0" l="0" r="0" t="0"/>
          <a:stretch/>
        </p:blipFill>
        <p:spPr>
          <a:xfrm>
            <a:off x="6334125" y="2238375"/>
            <a:ext cx="5286375" cy="3333750"/>
          </a:xfrm>
          <a:prstGeom prst="rect">
            <a:avLst/>
          </a:prstGeom>
          <a:noFill/>
          <a:ln>
            <a:noFill/>
          </a:ln>
        </p:spPr>
      </p:pic>
      <p:sp>
        <p:nvSpPr>
          <p:cNvPr id="233" name="Google Shape;233;p10"/>
          <p:cNvSpPr txBox="1"/>
          <p:nvPr/>
        </p:nvSpPr>
        <p:spPr>
          <a:xfrm>
            <a:off x="857250" y="223837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Identification Logic:</a:t>
            </a:r>
            <a:r>
              <a:rPr b="0" i="0" lang="en-US" sz="1350" u="none" cap="none" strike="noStrike">
                <a:solidFill>
                  <a:srgbClr val="E0E0E0"/>
                </a:solidFill>
                <a:latin typeface="Lato"/>
                <a:ea typeface="Lato"/>
                <a:cs typeface="Lato"/>
                <a:sym typeface="Lato"/>
              </a:rPr>
              <a:t> This module analyzes vehicle behavior, tracking speed and direction.</a:t>
            </a:r>
            <a:endParaRPr b="0" i="0" sz="1400" u="none" cap="none" strike="noStrike">
              <a:solidFill>
                <a:srgbClr val="000000"/>
              </a:solidFill>
              <a:latin typeface="Arial"/>
              <a:ea typeface="Arial"/>
              <a:cs typeface="Arial"/>
              <a:sym typeface="Arial"/>
            </a:endParaRPr>
          </a:p>
        </p:txBody>
      </p:sp>
      <p:sp>
        <p:nvSpPr>
          <p:cNvPr id="234" name="Google Shape;234;p10"/>
          <p:cNvSpPr txBox="1"/>
          <p:nvPr/>
        </p:nvSpPr>
        <p:spPr>
          <a:xfrm>
            <a:off x="857250" y="289560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Behavior Analysis:</a:t>
            </a:r>
            <a:r>
              <a:rPr b="0" i="0" lang="en-US" sz="1350" u="none" cap="none" strike="noStrike">
                <a:solidFill>
                  <a:srgbClr val="E0E0E0"/>
                </a:solidFill>
                <a:latin typeface="Lato"/>
                <a:ea typeface="Lato"/>
                <a:cs typeface="Lato"/>
                <a:sym typeface="Lato"/>
              </a:rPr>
              <a:t> Detects sudden, erratic stops, changes in trajectory, or vehicles that remain stationary in active traffic lanes.</a:t>
            </a:r>
            <a:endParaRPr b="0" i="0" sz="1400" u="none" cap="none" strike="noStrike">
              <a:solidFill>
                <a:srgbClr val="000000"/>
              </a:solidFill>
              <a:latin typeface="Arial"/>
              <a:ea typeface="Arial"/>
              <a:cs typeface="Arial"/>
              <a:sym typeface="Arial"/>
            </a:endParaRPr>
          </a:p>
        </p:txBody>
      </p:sp>
      <p:sp>
        <p:nvSpPr>
          <p:cNvPr id="235" name="Google Shape;235;p10"/>
          <p:cNvSpPr txBox="1"/>
          <p:nvPr/>
        </p:nvSpPr>
        <p:spPr>
          <a:xfrm>
            <a:off x="857250" y="3552825"/>
            <a:ext cx="5000625" cy="77152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Alert Generation:</a:t>
            </a:r>
            <a:r>
              <a:rPr b="0" i="0" lang="en-US" sz="1350" u="none" cap="none" strike="noStrike">
                <a:solidFill>
                  <a:srgbClr val="E0E0E0"/>
                </a:solidFill>
                <a:latin typeface="Lato"/>
                <a:ea typeface="Lato"/>
                <a:cs typeface="Lato"/>
                <a:sym typeface="Lato"/>
              </a:rPr>
              <a:t> When accident-like behavior is confirmed, the system automatically generates an alert for emergency services and traffic managers.</a:t>
            </a:r>
            <a:endParaRPr b="0" i="0" sz="1400" u="none" cap="none" strike="noStrike">
              <a:solidFill>
                <a:srgbClr val="000000"/>
              </a:solidFill>
              <a:latin typeface="Arial"/>
              <a:ea typeface="Arial"/>
              <a:cs typeface="Arial"/>
              <a:sym typeface="Arial"/>
            </a:endParaRPr>
          </a:p>
        </p:txBody>
      </p:sp>
      <p:pic>
        <p:nvPicPr>
          <p:cNvPr descr="image.png" id="236" name="Google Shape;236;p10"/>
          <p:cNvPicPr preferRelativeResize="0"/>
          <p:nvPr/>
        </p:nvPicPr>
        <p:blipFill rotWithShape="1">
          <a:blip r:embed="rId5">
            <a:alphaModFix/>
          </a:blip>
          <a:srcRect b="0" l="0" r="0" t="0"/>
          <a:stretch/>
        </p:blipFill>
        <p:spPr>
          <a:xfrm>
            <a:off x="6343650" y="2247900"/>
            <a:ext cx="5267325" cy="3314700"/>
          </a:xfrm>
          <a:prstGeom prst="rect">
            <a:avLst/>
          </a:prstGeom>
          <a:noFill/>
          <a:ln>
            <a:noFill/>
          </a:ln>
        </p:spPr>
      </p:pic>
      <p:sp>
        <p:nvSpPr>
          <p:cNvPr id="237" name="Google Shape;237;p10"/>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ATCC Module: Accident Detection</a:t>
            </a:r>
            <a:endParaRPr b="0" i="0" sz="1400" u="none" cap="none" strike="noStrike">
              <a:solidFill>
                <a:srgbClr val="000000"/>
              </a:solidFill>
              <a:latin typeface="Arial"/>
              <a:ea typeface="Arial"/>
              <a:cs typeface="Arial"/>
              <a:sym typeface="Arial"/>
            </a:endParaRPr>
          </a:p>
        </p:txBody>
      </p:sp>
      <p:sp>
        <p:nvSpPr>
          <p:cNvPr id="238" name="Google Shape;238;p10"/>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png" id="239" name="Google Shape;239;p10"/>
          <p:cNvPicPr preferRelativeResize="0"/>
          <p:nvPr/>
        </p:nvPicPr>
        <p:blipFill rotWithShape="1">
          <a:blip r:embed="rId6">
            <a:alphaModFix/>
          </a:blip>
          <a:srcRect b="0" l="0" r="0" t="0"/>
          <a:stretch/>
        </p:blipFill>
        <p:spPr>
          <a:xfrm>
            <a:off x="571500" y="2286000"/>
            <a:ext cx="171450" cy="180975"/>
          </a:xfrm>
          <a:prstGeom prst="rect">
            <a:avLst/>
          </a:prstGeom>
          <a:noFill/>
          <a:ln>
            <a:noFill/>
          </a:ln>
        </p:spPr>
      </p:pic>
      <p:pic>
        <p:nvPicPr>
          <p:cNvPr descr="image.png" id="240" name="Google Shape;240;p10"/>
          <p:cNvPicPr preferRelativeResize="0"/>
          <p:nvPr/>
        </p:nvPicPr>
        <p:blipFill rotWithShape="1">
          <a:blip r:embed="rId6">
            <a:alphaModFix/>
          </a:blip>
          <a:srcRect b="0" l="0" r="0" t="0"/>
          <a:stretch/>
        </p:blipFill>
        <p:spPr>
          <a:xfrm>
            <a:off x="571500" y="2943225"/>
            <a:ext cx="171450" cy="180975"/>
          </a:xfrm>
          <a:prstGeom prst="rect">
            <a:avLst/>
          </a:prstGeom>
          <a:noFill/>
          <a:ln>
            <a:noFill/>
          </a:ln>
        </p:spPr>
      </p:pic>
      <p:pic>
        <p:nvPicPr>
          <p:cNvPr descr="image.png" id="241" name="Google Shape;241;p10"/>
          <p:cNvPicPr preferRelativeResize="0"/>
          <p:nvPr/>
        </p:nvPicPr>
        <p:blipFill rotWithShape="1">
          <a:blip r:embed="rId6">
            <a:alphaModFix/>
          </a:blip>
          <a:srcRect b="0" l="0" r="0" t="0"/>
          <a:stretch/>
        </p:blipFill>
        <p:spPr>
          <a:xfrm>
            <a:off x="571500" y="3600450"/>
            <a:ext cx="171450" cy="180975"/>
          </a:xfrm>
          <a:prstGeom prst="rect">
            <a:avLst/>
          </a:prstGeom>
          <a:noFill/>
          <a:ln>
            <a:noFill/>
          </a:ln>
        </p:spPr>
      </p:pic>
      <p:pic>
        <p:nvPicPr>
          <p:cNvPr id="242" name="Google Shape;242;p10" title="Accident-Detection-Section-2.jpg"/>
          <p:cNvPicPr preferRelativeResize="0"/>
          <p:nvPr/>
        </p:nvPicPr>
        <p:blipFill rotWithShape="1">
          <a:blip r:embed="rId7">
            <a:alphaModFix/>
          </a:blip>
          <a:srcRect b="0" l="0" r="0" t="0"/>
          <a:stretch/>
        </p:blipFill>
        <p:spPr>
          <a:xfrm>
            <a:off x="6256950" y="1815950"/>
            <a:ext cx="5360550" cy="429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246" name="Shape 246"/>
        <p:cNvGrpSpPr/>
        <p:nvPr/>
      </p:nvGrpSpPr>
      <p:grpSpPr>
        <a:xfrm>
          <a:off x="0" y="0"/>
          <a:ext cx="0" cy="0"/>
          <a:chOff x="0" y="0"/>
          <a:chExt cx="0" cy="0"/>
        </a:xfrm>
      </p:grpSpPr>
      <p:pic>
        <p:nvPicPr>
          <p:cNvPr descr="image.png" id="247" name="Google Shape;247;p1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48" name="Google Shape;248;p11"/>
          <p:cNvPicPr preferRelativeResize="0"/>
          <p:nvPr/>
        </p:nvPicPr>
        <p:blipFill rotWithShape="1">
          <a:blip r:embed="rId4">
            <a:alphaModFix/>
          </a:blip>
          <a:srcRect b="0" l="0" r="0" t="0"/>
          <a:stretch/>
        </p:blipFill>
        <p:spPr>
          <a:xfrm>
            <a:off x="6334125" y="2190750"/>
            <a:ext cx="5286375" cy="3333750"/>
          </a:xfrm>
          <a:prstGeom prst="rect">
            <a:avLst/>
          </a:prstGeom>
          <a:noFill/>
          <a:ln>
            <a:noFill/>
          </a:ln>
        </p:spPr>
      </p:pic>
      <p:sp>
        <p:nvSpPr>
          <p:cNvPr id="249" name="Google Shape;249;p11"/>
          <p:cNvSpPr txBox="1"/>
          <p:nvPr/>
        </p:nvSpPr>
        <p:spPr>
          <a:xfrm>
            <a:off x="857250" y="219075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Traffic Density:</a:t>
            </a:r>
            <a:r>
              <a:rPr b="0" i="0" lang="en-US" sz="1350" u="none" cap="none" strike="noStrike">
                <a:solidFill>
                  <a:srgbClr val="E0E0E0"/>
                </a:solidFill>
                <a:latin typeface="Lato"/>
                <a:ea typeface="Lato"/>
                <a:cs typeface="Lato"/>
                <a:sym typeface="Lato"/>
              </a:rPr>
              <a:t> Heatmaps provide an intuitive visual representation of traffic density and congestion.</a:t>
            </a:r>
            <a:endParaRPr b="0" i="0" sz="1400" u="none" cap="none" strike="noStrike">
              <a:solidFill>
                <a:srgbClr val="000000"/>
              </a:solidFill>
              <a:latin typeface="Arial"/>
              <a:ea typeface="Arial"/>
              <a:cs typeface="Arial"/>
              <a:sym typeface="Arial"/>
            </a:endParaRPr>
          </a:p>
        </p:txBody>
      </p:sp>
      <p:sp>
        <p:nvSpPr>
          <p:cNvPr id="250" name="Google Shape;250;p11"/>
          <p:cNvSpPr txBox="1"/>
          <p:nvPr/>
        </p:nvSpPr>
        <p:spPr>
          <a:xfrm>
            <a:off x="857250" y="284797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How it Works:</a:t>
            </a:r>
            <a:r>
              <a:rPr b="0" i="0" lang="en-US" sz="1350" u="none" cap="none" strike="noStrike">
                <a:solidFill>
                  <a:srgbClr val="E0E0E0"/>
                </a:solidFill>
                <a:latin typeface="Lato"/>
                <a:ea typeface="Lato"/>
                <a:cs typeface="Lato"/>
                <a:sym typeface="Lato"/>
              </a:rPr>
              <a:t> The system aggregates vehicle counts (from ATCC) in specific zones over time.</a:t>
            </a:r>
            <a:endParaRPr b="0" i="0" sz="1400" u="none" cap="none" strike="noStrike">
              <a:solidFill>
                <a:srgbClr val="000000"/>
              </a:solidFill>
              <a:latin typeface="Arial"/>
              <a:ea typeface="Arial"/>
              <a:cs typeface="Arial"/>
              <a:sym typeface="Arial"/>
            </a:endParaRPr>
          </a:p>
        </p:txBody>
      </p:sp>
      <p:sp>
        <p:nvSpPr>
          <p:cNvPr id="251" name="Google Shape;251;p11"/>
          <p:cNvSpPr txBox="1"/>
          <p:nvPr/>
        </p:nvSpPr>
        <p:spPr>
          <a:xfrm>
            <a:off x="857250" y="3505200"/>
            <a:ext cx="5000625" cy="13144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Color-Coded Analysis:</a:t>
            </a:r>
            <a:endParaRPr b="0" i="0" sz="1400" u="none" cap="none" strike="noStrike">
              <a:solidFill>
                <a:srgbClr val="000000"/>
              </a:solidFill>
              <a:latin typeface="Arial"/>
              <a:ea typeface="Arial"/>
              <a:cs typeface="Arial"/>
              <a:sym typeface="Arial"/>
            </a:endParaRPr>
          </a:p>
        </p:txBody>
      </p:sp>
      <p:sp>
        <p:nvSpPr>
          <p:cNvPr id="252" name="Google Shape;252;p11"/>
          <p:cNvSpPr txBox="1"/>
          <p:nvPr/>
        </p:nvSpPr>
        <p:spPr>
          <a:xfrm>
            <a:off x="857250" y="496252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Importance:</a:t>
            </a:r>
            <a:r>
              <a:rPr b="0" i="0" lang="en-US" sz="1350" u="none" cap="none" strike="noStrike">
                <a:solidFill>
                  <a:srgbClr val="E0E0E0"/>
                </a:solidFill>
                <a:latin typeface="Lato"/>
                <a:ea typeface="Lato"/>
                <a:cs typeface="Lato"/>
                <a:sym typeface="Lato"/>
              </a:rPr>
              <a:t> Helps traffic managers identify bottlenecks and optimize signal timing.</a:t>
            </a:r>
            <a:endParaRPr b="0" i="0" sz="1400" u="none" cap="none" strike="noStrike">
              <a:solidFill>
                <a:srgbClr val="000000"/>
              </a:solidFill>
              <a:latin typeface="Arial"/>
              <a:ea typeface="Arial"/>
              <a:cs typeface="Arial"/>
              <a:sym typeface="Arial"/>
            </a:endParaRPr>
          </a:p>
        </p:txBody>
      </p:sp>
      <p:pic>
        <p:nvPicPr>
          <p:cNvPr descr="image.png" id="253" name="Google Shape;253;p11"/>
          <p:cNvPicPr preferRelativeResize="0"/>
          <p:nvPr/>
        </p:nvPicPr>
        <p:blipFill rotWithShape="1">
          <a:blip r:embed="rId5">
            <a:alphaModFix/>
          </a:blip>
          <a:srcRect b="0" l="0" r="0" t="0"/>
          <a:stretch/>
        </p:blipFill>
        <p:spPr>
          <a:xfrm>
            <a:off x="6343650" y="2200275"/>
            <a:ext cx="5267325" cy="3314700"/>
          </a:xfrm>
          <a:prstGeom prst="rect">
            <a:avLst/>
          </a:prstGeom>
          <a:noFill/>
          <a:ln>
            <a:noFill/>
          </a:ln>
        </p:spPr>
      </p:pic>
      <p:sp>
        <p:nvSpPr>
          <p:cNvPr id="254" name="Google Shape;254;p11"/>
          <p:cNvSpPr txBox="1"/>
          <p:nvPr/>
        </p:nvSpPr>
        <p:spPr>
          <a:xfrm>
            <a:off x="1143000" y="3762375"/>
            <a:ext cx="4714875" cy="2571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0" i="0" lang="en-US" sz="1350" u="none" cap="none" strike="noStrike">
                <a:solidFill>
                  <a:srgbClr val="E63946"/>
                </a:solidFill>
                <a:latin typeface="Lato"/>
                <a:ea typeface="Lato"/>
                <a:cs typeface="Lato"/>
                <a:sym typeface="Lato"/>
              </a:rPr>
              <a:t>■ Red: High congestion</a:t>
            </a:r>
            <a:endParaRPr b="0" i="0" sz="1400" u="none" cap="none" strike="noStrike">
              <a:solidFill>
                <a:srgbClr val="000000"/>
              </a:solidFill>
              <a:latin typeface="Arial"/>
              <a:ea typeface="Arial"/>
              <a:cs typeface="Arial"/>
              <a:sym typeface="Arial"/>
            </a:endParaRPr>
          </a:p>
        </p:txBody>
      </p:sp>
      <p:sp>
        <p:nvSpPr>
          <p:cNvPr id="255" name="Google Shape;255;p11"/>
          <p:cNvSpPr txBox="1"/>
          <p:nvPr/>
        </p:nvSpPr>
        <p:spPr>
          <a:xfrm>
            <a:off x="1143000" y="4162425"/>
            <a:ext cx="4714875" cy="2571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0" i="0" lang="en-US" sz="1350" u="none" cap="none" strike="noStrike">
                <a:solidFill>
                  <a:srgbClr val="FCA311"/>
                </a:solidFill>
                <a:latin typeface="Lato"/>
                <a:ea typeface="Lato"/>
                <a:cs typeface="Lato"/>
                <a:sym typeface="Lato"/>
              </a:rPr>
              <a:t>■ Yellow: Moderate traffic</a:t>
            </a:r>
            <a:endParaRPr b="0" i="0" sz="1400" u="none" cap="none" strike="noStrike">
              <a:solidFill>
                <a:srgbClr val="000000"/>
              </a:solidFill>
              <a:latin typeface="Arial"/>
              <a:ea typeface="Arial"/>
              <a:cs typeface="Arial"/>
              <a:sym typeface="Arial"/>
            </a:endParaRPr>
          </a:p>
        </p:txBody>
      </p:sp>
      <p:sp>
        <p:nvSpPr>
          <p:cNvPr id="256" name="Google Shape;256;p11"/>
          <p:cNvSpPr txBox="1"/>
          <p:nvPr/>
        </p:nvSpPr>
        <p:spPr>
          <a:xfrm>
            <a:off x="1143000" y="4562475"/>
            <a:ext cx="4714875" cy="2571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0" i="0" lang="en-US" sz="1350" u="none" cap="none" strike="noStrike">
                <a:solidFill>
                  <a:srgbClr val="2A9D8F"/>
                </a:solidFill>
                <a:latin typeface="Lato"/>
                <a:ea typeface="Lato"/>
                <a:cs typeface="Lato"/>
                <a:sym typeface="Lato"/>
              </a:rPr>
              <a:t>■ Green: Smooth flow</a:t>
            </a:r>
            <a:endParaRPr b="0" i="0" sz="1400" u="none" cap="none" strike="noStrike">
              <a:solidFill>
                <a:srgbClr val="000000"/>
              </a:solidFill>
              <a:latin typeface="Arial"/>
              <a:ea typeface="Arial"/>
              <a:cs typeface="Arial"/>
              <a:sym typeface="Arial"/>
            </a:endParaRPr>
          </a:p>
        </p:txBody>
      </p:sp>
      <p:sp>
        <p:nvSpPr>
          <p:cNvPr id="257" name="Google Shape;257;p11"/>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ATCC Module: Heatmap Visualization</a:t>
            </a:r>
            <a:endParaRPr b="0" i="0" sz="1400" u="none" cap="none" strike="noStrike">
              <a:solidFill>
                <a:srgbClr val="000000"/>
              </a:solidFill>
              <a:latin typeface="Arial"/>
              <a:ea typeface="Arial"/>
              <a:cs typeface="Arial"/>
              <a:sym typeface="Arial"/>
            </a:endParaRPr>
          </a:p>
        </p:txBody>
      </p:sp>
      <p:sp>
        <p:nvSpPr>
          <p:cNvPr id="258" name="Google Shape;258;p11"/>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png" id="259" name="Google Shape;259;p11"/>
          <p:cNvPicPr preferRelativeResize="0"/>
          <p:nvPr/>
        </p:nvPicPr>
        <p:blipFill rotWithShape="1">
          <a:blip r:embed="rId6">
            <a:alphaModFix/>
          </a:blip>
          <a:srcRect b="0" l="0" r="0" t="0"/>
          <a:stretch/>
        </p:blipFill>
        <p:spPr>
          <a:xfrm>
            <a:off x="571500" y="2238375"/>
            <a:ext cx="171450" cy="180975"/>
          </a:xfrm>
          <a:prstGeom prst="rect">
            <a:avLst/>
          </a:prstGeom>
          <a:noFill/>
          <a:ln>
            <a:noFill/>
          </a:ln>
        </p:spPr>
      </p:pic>
      <p:pic>
        <p:nvPicPr>
          <p:cNvPr descr="image.png" id="260" name="Google Shape;260;p11"/>
          <p:cNvPicPr preferRelativeResize="0"/>
          <p:nvPr/>
        </p:nvPicPr>
        <p:blipFill rotWithShape="1">
          <a:blip r:embed="rId6">
            <a:alphaModFix/>
          </a:blip>
          <a:srcRect b="0" l="0" r="0" t="0"/>
          <a:stretch/>
        </p:blipFill>
        <p:spPr>
          <a:xfrm>
            <a:off x="571500" y="2895600"/>
            <a:ext cx="171450" cy="180975"/>
          </a:xfrm>
          <a:prstGeom prst="rect">
            <a:avLst/>
          </a:prstGeom>
          <a:noFill/>
          <a:ln>
            <a:noFill/>
          </a:ln>
        </p:spPr>
      </p:pic>
      <p:pic>
        <p:nvPicPr>
          <p:cNvPr descr="image.png" id="261" name="Google Shape;261;p11"/>
          <p:cNvPicPr preferRelativeResize="0"/>
          <p:nvPr/>
        </p:nvPicPr>
        <p:blipFill rotWithShape="1">
          <a:blip r:embed="rId6">
            <a:alphaModFix/>
          </a:blip>
          <a:srcRect b="0" l="0" r="0" t="0"/>
          <a:stretch/>
        </p:blipFill>
        <p:spPr>
          <a:xfrm>
            <a:off x="571500" y="3552825"/>
            <a:ext cx="171450" cy="180975"/>
          </a:xfrm>
          <a:prstGeom prst="rect">
            <a:avLst/>
          </a:prstGeom>
          <a:noFill/>
          <a:ln>
            <a:noFill/>
          </a:ln>
        </p:spPr>
      </p:pic>
      <p:pic>
        <p:nvPicPr>
          <p:cNvPr descr="image.png" id="262" name="Google Shape;262;p11"/>
          <p:cNvPicPr preferRelativeResize="0"/>
          <p:nvPr/>
        </p:nvPicPr>
        <p:blipFill rotWithShape="1">
          <a:blip r:embed="rId6">
            <a:alphaModFix/>
          </a:blip>
          <a:srcRect b="0" l="0" r="0" t="0"/>
          <a:stretch/>
        </p:blipFill>
        <p:spPr>
          <a:xfrm>
            <a:off x="571500" y="5010150"/>
            <a:ext cx="171450" cy="180975"/>
          </a:xfrm>
          <a:prstGeom prst="rect">
            <a:avLst/>
          </a:prstGeom>
          <a:noFill/>
          <a:ln>
            <a:noFill/>
          </a:ln>
        </p:spPr>
      </p:pic>
      <p:pic>
        <p:nvPicPr>
          <p:cNvPr descr="image.png" id="263" name="Google Shape;263;p11"/>
          <p:cNvPicPr preferRelativeResize="0"/>
          <p:nvPr/>
        </p:nvPicPr>
        <p:blipFill rotWithShape="1">
          <a:blip r:embed="rId6">
            <a:alphaModFix/>
          </a:blip>
          <a:srcRect b="0" l="0" r="0" t="0"/>
          <a:stretch/>
        </p:blipFill>
        <p:spPr>
          <a:xfrm>
            <a:off x="857250" y="3810000"/>
            <a:ext cx="171450" cy="180975"/>
          </a:xfrm>
          <a:prstGeom prst="rect">
            <a:avLst/>
          </a:prstGeom>
          <a:noFill/>
          <a:ln>
            <a:noFill/>
          </a:ln>
        </p:spPr>
      </p:pic>
      <p:pic>
        <p:nvPicPr>
          <p:cNvPr descr="image.png" id="264" name="Google Shape;264;p11"/>
          <p:cNvPicPr preferRelativeResize="0"/>
          <p:nvPr/>
        </p:nvPicPr>
        <p:blipFill rotWithShape="1">
          <a:blip r:embed="rId6">
            <a:alphaModFix/>
          </a:blip>
          <a:srcRect b="0" l="0" r="0" t="0"/>
          <a:stretch/>
        </p:blipFill>
        <p:spPr>
          <a:xfrm>
            <a:off x="857250" y="4210050"/>
            <a:ext cx="171450" cy="180975"/>
          </a:xfrm>
          <a:prstGeom prst="rect">
            <a:avLst/>
          </a:prstGeom>
          <a:noFill/>
          <a:ln>
            <a:noFill/>
          </a:ln>
        </p:spPr>
      </p:pic>
      <p:pic>
        <p:nvPicPr>
          <p:cNvPr descr="image.png" id="265" name="Google Shape;265;p11"/>
          <p:cNvPicPr preferRelativeResize="0"/>
          <p:nvPr/>
        </p:nvPicPr>
        <p:blipFill rotWithShape="1">
          <a:blip r:embed="rId6">
            <a:alphaModFix/>
          </a:blip>
          <a:srcRect b="0" l="0" r="0" t="0"/>
          <a:stretch/>
        </p:blipFill>
        <p:spPr>
          <a:xfrm>
            <a:off x="857250" y="4610100"/>
            <a:ext cx="171450" cy="180975"/>
          </a:xfrm>
          <a:prstGeom prst="rect">
            <a:avLst/>
          </a:prstGeom>
          <a:noFill/>
          <a:ln>
            <a:noFill/>
          </a:ln>
        </p:spPr>
      </p:pic>
      <p:pic>
        <p:nvPicPr>
          <p:cNvPr id="266" name="Google Shape;266;p11"/>
          <p:cNvPicPr preferRelativeResize="0"/>
          <p:nvPr/>
        </p:nvPicPr>
        <p:blipFill rotWithShape="1">
          <a:blip r:embed="rId7">
            <a:alphaModFix/>
          </a:blip>
          <a:srcRect b="0" l="0" r="0" t="0"/>
          <a:stretch/>
        </p:blipFill>
        <p:spPr>
          <a:xfrm>
            <a:off x="6260150" y="1880473"/>
            <a:ext cx="5434325" cy="4040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270" name="Shape 270"/>
        <p:cNvGrpSpPr/>
        <p:nvPr/>
      </p:nvGrpSpPr>
      <p:grpSpPr>
        <a:xfrm>
          <a:off x="0" y="0"/>
          <a:ext cx="0" cy="0"/>
          <a:chOff x="0" y="0"/>
          <a:chExt cx="0" cy="0"/>
        </a:xfrm>
      </p:grpSpPr>
      <p:pic>
        <p:nvPicPr>
          <p:cNvPr descr="image.png" id="271" name="Google Shape;271;p1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72" name="Google Shape;272;p12"/>
          <p:cNvPicPr preferRelativeResize="0"/>
          <p:nvPr/>
        </p:nvPicPr>
        <p:blipFill rotWithShape="1">
          <a:blip r:embed="rId4">
            <a:alphaModFix/>
          </a:blip>
          <a:srcRect b="0" l="0" r="0" t="0"/>
          <a:stretch/>
        </p:blipFill>
        <p:spPr>
          <a:xfrm>
            <a:off x="1676400" y="1928812"/>
            <a:ext cx="8839200" cy="4572000"/>
          </a:xfrm>
          <a:prstGeom prst="rect">
            <a:avLst/>
          </a:prstGeom>
          <a:noFill/>
          <a:ln>
            <a:noFill/>
          </a:ln>
        </p:spPr>
      </p:pic>
      <p:sp>
        <p:nvSpPr>
          <p:cNvPr id="273" name="Google Shape;273;p12"/>
          <p:cNvSpPr txBox="1"/>
          <p:nvPr/>
        </p:nvSpPr>
        <p:spPr>
          <a:xfrm>
            <a:off x="1514475" y="1147212"/>
            <a:ext cx="9163200" cy="519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0" i="0" lang="en-US" sz="1350" u="none" cap="none" strike="noStrike">
                <a:solidFill>
                  <a:srgbClr val="E0E0E0"/>
                </a:solidFill>
                <a:latin typeface="Lato"/>
                <a:ea typeface="Lato"/>
                <a:cs typeface="Lato"/>
                <a:sym typeface="Lato"/>
              </a:rPr>
              <a:t>The unified platform features live monitoring, search, upload video, and results pages for comprehensive traffic management.</a:t>
            </a:r>
            <a:endParaRPr b="0" i="0" sz="1400" u="none" cap="none" strike="noStrike">
              <a:solidFill>
                <a:srgbClr val="000000"/>
              </a:solidFill>
              <a:latin typeface="Arial"/>
              <a:ea typeface="Arial"/>
              <a:cs typeface="Arial"/>
              <a:sym typeface="Arial"/>
            </a:endParaRPr>
          </a:p>
        </p:txBody>
      </p:sp>
      <p:pic>
        <p:nvPicPr>
          <p:cNvPr descr="image.png" id="274" name="Google Shape;274;p12"/>
          <p:cNvPicPr preferRelativeResize="0"/>
          <p:nvPr/>
        </p:nvPicPr>
        <p:blipFill rotWithShape="1">
          <a:blip r:embed="rId5">
            <a:alphaModFix/>
          </a:blip>
          <a:srcRect b="0" l="0" r="0" t="0"/>
          <a:stretch/>
        </p:blipFill>
        <p:spPr>
          <a:xfrm>
            <a:off x="1704975" y="1957387"/>
            <a:ext cx="8782050" cy="4514850"/>
          </a:xfrm>
          <a:prstGeom prst="rect">
            <a:avLst/>
          </a:prstGeom>
          <a:noFill/>
          <a:ln>
            <a:noFill/>
          </a:ln>
        </p:spPr>
      </p:pic>
      <p:sp>
        <p:nvSpPr>
          <p:cNvPr id="275" name="Google Shape;275;p12"/>
          <p:cNvSpPr txBox="1"/>
          <p:nvPr/>
        </p:nvSpPr>
        <p:spPr>
          <a:xfrm>
            <a:off x="714375" y="357187"/>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User Interface (UI) Mockup</a:t>
            </a:r>
            <a:endParaRPr b="0" i="0" sz="1400" u="none" cap="none" strike="noStrike">
              <a:solidFill>
                <a:srgbClr val="000000"/>
              </a:solidFill>
              <a:latin typeface="Arial"/>
              <a:ea typeface="Arial"/>
              <a:cs typeface="Arial"/>
              <a:sym typeface="Arial"/>
            </a:endParaRPr>
          </a:p>
        </p:txBody>
      </p:sp>
      <p:sp>
        <p:nvSpPr>
          <p:cNvPr id="276" name="Google Shape;276;p12"/>
          <p:cNvSpPr/>
          <p:nvPr/>
        </p:nvSpPr>
        <p:spPr>
          <a:xfrm>
            <a:off x="571500" y="357187"/>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77" name="Google Shape;277;p12" title="Screenshot 2025-11-18 213528.png"/>
          <p:cNvPicPr preferRelativeResize="0"/>
          <p:nvPr/>
        </p:nvPicPr>
        <p:blipFill rotWithShape="1">
          <a:blip r:embed="rId6">
            <a:alphaModFix/>
          </a:blip>
          <a:srcRect b="0" l="0" r="0" t="0"/>
          <a:stretch/>
        </p:blipFill>
        <p:spPr>
          <a:xfrm>
            <a:off x="1236950" y="1885325"/>
            <a:ext cx="9278650" cy="48327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281" name="Shape 281"/>
        <p:cNvGrpSpPr/>
        <p:nvPr/>
      </p:nvGrpSpPr>
      <p:grpSpPr>
        <a:xfrm>
          <a:off x="0" y="0"/>
          <a:ext cx="0" cy="0"/>
          <a:chOff x="0" y="0"/>
          <a:chExt cx="0" cy="0"/>
        </a:xfrm>
      </p:grpSpPr>
      <p:pic>
        <p:nvPicPr>
          <p:cNvPr descr="image.png" id="282" name="Google Shape;282;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83" name="Google Shape;283;p13"/>
          <p:cNvPicPr preferRelativeResize="0"/>
          <p:nvPr/>
        </p:nvPicPr>
        <p:blipFill rotWithShape="1">
          <a:blip r:embed="rId4">
            <a:alphaModFix/>
          </a:blip>
          <a:srcRect b="0" l="0" r="0" t="0"/>
          <a:stretch/>
        </p:blipFill>
        <p:spPr>
          <a:xfrm>
            <a:off x="6334125" y="2251218"/>
            <a:ext cx="5286375" cy="3333750"/>
          </a:xfrm>
          <a:prstGeom prst="rect">
            <a:avLst/>
          </a:prstGeom>
          <a:noFill/>
          <a:ln>
            <a:noFill/>
          </a:ln>
        </p:spPr>
      </p:pic>
      <p:sp>
        <p:nvSpPr>
          <p:cNvPr id="284" name="Google Shape;284;p13"/>
          <p:cNvSpPr txBox="1"/>
          <p:nvPr/>
        </p:nvSpPr>
        <p:spPr>
          <a:xfrm>
            <a:off x="571500" y="2409825"/>
            <a:ext cx="5286375" cy="2571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0" i="0" lang="en-US" sz="1350" u="none" cap="none" strike="noStrike">
                <a:solidFill>
                  <a:srgbClr val="E0E0E0"/>
                </a:solidFill>
                <a:latin typeface="Lato"/>
                <a:ea typeface="Lato"/>
                <a:cs typeface="Lato"/>
                <a:sym typeface="Lato"/>
              </a:rPr>
              <a:t>A relational database is used to link all data points efficiently.</a:t>
            </a:r>
            <a:endParaRPr b="0" i="0" sz="1400" u="none" cap="none" strike="noStrike">
              <a:solidFill>
                <a:srgbClr val="000000"/>
              </a:solidFill>
              <a:latin typeface="Arial"/>
              <a:ea typeface="Arial"/>
              <a:cs typeface="Arial"/>
              <a:sym typeface="Arial"/>
            </a:endParaRPr>
          </a:p>
        </p:txBody>
      </p:sp>
      <p:sp>
        <p:nvSpPr>
          <p:cNvPr id="285" name="Google Shape;285;p13"/>
          <p:cNvSpPr txBox="1"/>
          <p:nvPr/>
        </p:nvSpPr>
        <p:spPr>
          <a:xfrm>
            <a:off x="857250" y="283845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`vehicle_data` (ANPR):</a:t>
            </a:r>
            <a:r>
              <a:rPr b="0" i="0" lang="en-US" sz="1350" u="none" cap="none" strike="noStrike">
                <a:solidFill>
                  <a:srgbClr val="E0E0E0"/>
                </a:solidFill>
                <a:latin typeface="Lato"/>
                <a:ea typeface="Lato"/>
                <a:cs typeface="Lato"/>
                <a:sym typeface="Lato"/>
              </a:rPr>
              <a:t> Stores every recognized license plate with a timestamp and camera ID.</a:t>
            </a:r>
            <a:endParaRPr b="0" i="0" sz="1400" u="none" cap="none" strike="noStrike">
              <a:solidFill>
                <a:srgbClr val="000000"/>
              </a:solidFill>
              <a:latin typeface="Arial"/>
              <a:ea typeface="Arial"/>
              <a:cs typeface="Arial"/>
              <a:sym typeface="Arial"/>
            </a:endParaRPr>
          </a:p>
        </p:txBody>
      </p:sp>
      <p:sp>
        <p:nvSpPr>
          <p:cNvPr id="286" name="Google Shape;286;p13"/>
          <p:cNvSpPr txBox="1"/>
          <p:nvPr/>
        </p:nvSpPr>
        <p:spPr>
          <a:xfrm>
            <a:off x="857250" y="3495675"/>
            <a:ext cx="5000625" cy="77152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`license_plates` (Violations):</a:t>
            </a:r>
            <a:r>
              <a:rPr b="0" i="0" lang="en-US" sz="1350" u="none" cap="none" strike="noStrike">
                <a:solidFill>
                  <a:srgbClr val="E0E0E0"/>
                </a:solidFill>
                <a:latin typeface="Lato"/>
                <a:ea typeface="Lato"/>
                <a:cs typeface="Lato"/>
                <a:sym typeface="Lato"/>
              </a:rPr>
              <a:t> Stores confirmed violations, linked to `vehicle_data` via a foreign key. Includes violation type and evidence.</a:t>
            </a:r>
            <a:endParaRPr b="0" i="0" sz="1400" u="none" cap="none" strike="noStrike">
              <a:solidFill>
                <a:srgbClr val="000000"/>
              </a:solidFill>
              <a:latin typeface="Arial"/>
              <a:ea typeface="Arial"/>
              <a:cs typeface="Arial"/>
              <a:sym typeface="Arial"/>
            </a:endParaRPr>
          </a:p>
        </p:txBody>
      </p:sp>
      <p:sp>
        <p:nvSpPr>
          <p:cNvPr id="287" name="Google Shape;287;p13"/>
          <p:cNvSpPr txBox="1"/>
          <p:nvPr/>
        </p:nvSpPr>
        <p:spPr>
          <a:xfrm>
            <a:off x="857250" y="441007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`login_details`:</a:t>
            </a:r>
            <a:r>
              <a:rPr b="0" i="0" lang="en-US" sz="1350" u="none" cap="none" strike="noStrike">
                <a:solidFill>
                  <a:srgbClr val="E0E0E0"/>
                </a:solidFill>
                <a:latin typeface="Lato"/>
                <a:ea typeface="Lato"/>
                <a:cs typeface="Lato"/>
                <a:sym typeface="Lato"/>
              </a:rPr>
              <a:t> A simple table to manage user authentication for the dashboard.</a:t>
            </a:r>
            <a:endParaRPr b="0" i="0" sz="1400" u="none" cap="none" strike="noStrike">
              <a:solidFill>
                <a:srgbClr val="000000"/>
              </a:solidFill>
              <a:latin typeface="Arial"/>
              <a:ea typeface="Arial"/>
              <a:cs typeface="Arial"/>
              <a:sym typeface="Arial"/>
            </a:endParaRPr>
          </a:p>
        </p:txBody>
      </p:sp>
      <p:pic>
        <p:nvPicPr>
          <p:cNvPr descr="image.png" id="288" name="Google Shape;288;p13"/>
          <p:cNvPicPr preferRelativeResize="0"/>
          <p:nvPr/>
        </p:nvPicPr>
        <p:blipFill rotWithShape="1">
          <a:blip r:embed="rId5">
            <a:alphaModFix/>
          </a:blip>
          <a:srcRect b="0" l="0" r="0" t="0"/>
          <a:stretch/>
        </p:blipFill>
        <p:spPr>
          <a:xfrm>
            <a:off x="6343650" y="2247900"/>
            <a:ext cx="3415307" cy="171450"/>
          </a:xfrm>
          <a:prstGeom prst="rect">
            <a:avLst/>
          </a:prstGeom>
          <a:noFill/>
          <a:ln>
            <a:noFill/>
          </a:ln>
        </p:spPr>
      </p:pic>
      <p:sp>
        <p:nvSpPr>
          <p:cNvPr id="289" name="Google Shape;289;p13"/>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Database Design (MySQL)</a:t>
            </a:r>
            <a:endParaRPr b="0" i="0" sz="1400" u="none" cap="none" strike="noStrike">
              <a:solidFill>
                <a:srgbClr val="000000"/>
              </a:solidFill>
              <a:latin typeface="Arial"/>
              <a:ea typeface="Arial"/>
              <a:cs typeface="Arial"/>
              <a:sym typeface="Arial"/>
            </a:endParaRPr>
          </a:p>
        </p:txBody>
      </p:sp>
      <p:sp>
        <p:nvSpPr>
          <p:cNvPr id="290" name="Google Shape;290;p13"/>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png" id="291" name="Google Shape;291;p13"/>
          <p:cNvPicPr preferRelativeResize="0"/>
          <p:nvPr/>
        </p:nvPicPr>
        <p:blipFill rotWithShape="1">
          <a:blip r:embed="rId6">
            <a:alphaModFix/>
          </a:blip>
          <a:srcRect b="0" l="0" r="0" t="0"/>
          <a:stretch/>
        </p:blipFill>
        <p:spPr>
          <a:xfrm>
            <a:off x="571500" y="2886075"/>
            <a:ext cx="171450" cy="180975"/>
          </a:xfrm>
          <a:prstGeom prst="rect">
            <a:avLst/>
          </a:prstGeom>
          <a:noFill/>
          <a:ln>
            <a:noFill/>
          </a:ln>
        </p:spPr>
      </p:pic>
      <p:pic>
        <p:nvPicPr>
          <p:cNvPr descr="image.png" id="292" name="Google Shape;292;p13"/>
          <p:cNvPicPr preferRelativeResize="0"/>
          <p:nvPr/>
        </p:nvPicPr>
        <p:blipFill rotWithShape="1">
          <a:blip r:embed="rId6">
            <a:alphaModFix/>
          </a:blip>
          <a:srcRect b="0" l="0" r="0" t="0"/>
          <a:stretch/>
        </p:blipFill>
        <p:spPr>
          <a:xfrm>
            <a:off x="571500" y="3543300"/>
            <a:ext cx="171450" cy="180975"/>
          </a:xfrm>
          <a:prstGeom prst="rect">
            <a:avLst/>
          </a:prstGeom>
          <a:noFill/>
          <a:ln>
            <a:noFill/>
          </a:ln>
        </p:spPr>
      </p:pic>
      <p:pic>
        <p:nvPicPr>
          <p:cNvPr descr="image.png" id="293" name="Google Shape;293;p13"/>
          <p:cNvPicPr preferRelativeResize="0"/>
          <p:nvPr/>
        </p:nvPicPr>
        <p:blipFill rotWithShape="1">
          <a:blip r:embed="rId6">
            <a:alphaModFix/>
          </a:blip>
          <a:srcRect b="0" l="0" r="0" t="0"/>
          <a:stretch/>
        </p:blipFill>
        <p:spPr>
          <a:xfrm>
            <a:off x="571500" y="4457700"/>
            <a:ext cx="171450" cy="180975"/>
          </a:xfrm>
          <a:prstGeom prst="rect">
            <a:avLst/>
          </a:prstGeom>
          <a:noFill/>
          <a:ln>
            <a:noFill/>
          </a:ln>
        </p:spPr>
      </p:pic>
      <p:pic>
        <p:nvPicPr>
          <p:cNvPr id="294" name="Google Shape;294;p13" title="9c136a9f-c931-4a77-9af2-8cc895c333de.png"/>
          <p:cNvPicPr preferRelativeResize="0"/>
          <p:nvPr/>
        </p:nvPicPr>
        <p:blipFill rotWithShape="1">
          <a:blip r:embed="rId7">
            <a:alphaModFix/>
          </a:blip>
          <a:srcRect b="16590" l="0" r="0" t="7374"/>
          <a:stretch/>
        </p:blipFill>
        <p:spPr>
          <a:xfrm>
            <a:off x="6090000" y="2251225"/>
            <a:ext cx="5992301" cy="3333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298" name="Shape 298"/>
        <p:cNvGrpSpPr/>
        <p:nvPr/>
      </p:nvGrpSpPr>
      <p:grpSpPr>
        <a:xfrm>
          <a:off x="0" y="0"/>
          <a:ext cx="0" cy="0"/>
          <a:chOff x="0" y="0"/>
          <a:chExt cx="0" cy="0"/>
        </a:xfrm>
      </p:grpSpPr>
      <p:pic>
        <p:nvPicPr>
          <p:cNvPr descr="image.png" id="299" name="Google Shape;299;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0" name="Google Shape;300;p14"/>
          <p:cNvSpPr txBox="1"/>
          <p:nvPr/>
        </p:nvSpPr>
        <p:spPr>
          <a:xfrm>
            <a:off x="1714500" y="2495550"/>
            <a:ext cx="4286250" cy="2571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Lato"/>
                <a:ea typeface="Lato"/>
                <a:cs typeface="Lato"/>
                <a:sym typeface="Lato"/>
              </a:rPr>
              <a:t>Python:</a:t>
            </a:r>
            <a:r>
              <a:rPr b="0" i="0" lang="en-US" sz="1350" u="none" cap="none" strike="noStrike">
                <a:solidFill>
                  <a:srgbClr val="E0E0E0"/>
                </a:solidFill>
                <a:latin typeface="Lato"/>
                <a:ea typeface="Lato"/>
                <a:cs typeface="Lato"/>
                <a:sym typeface="Lato"/>
              </a:rPr>
              <a:t> Core language for all backend and ML tasks.</a:t>
            </a:r>
            <a:endParaRPr b="0" i="0" sz="1400" u="none" cap="none" strike="noStrike">
              <a:solidFill>
                <a:srgbClr val="000000"/>
              </a:solidFill>
              <a:latin typeface="Arial"/>
              <a:ea typeface="Arial"/>
              <a:cs typeface="Arial"/>
              <a:sym typeface="Arial"/>
            </a:endParaRPr>
          </a:p>
        </p:txBody>
      </p:sp>
      <p:sp>
        <p:nvSpPr>
          <p:cNvPr id="301" name="Google Shape;301;p14"/>
          <p:cNvSpPr txBox="1"/>
          <p:nvPr/>
        </p:nvSpPr>
        <p:spPr>
          <a:xfrm>
            <a:off x="1714500" y="2943225"/>
            <a:ext cx="4286250"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Lato"/>
                <a:ea typeface="Lato"/>
                <a:cs typeface="Lato"/>
                <a:sym typeface="Lato"/>
              </a:rPr>
              <a:t>OpenCV:</a:t>
            </a:r>
            <a:r>
              <a:rPr b="0" i="0" lang="en-US" sz="1350" u="none" cap="none" strike="noStrike">
                <a:solidFill>
                  <a:srgbClr val="E0E0E0"/>
                </a:solidFill>
                <a:latin typeface="Lato"/>
                <a:ea typeface="Lato"/>
                <a:cs typeface="Lato"/>
                <a:sym typeface="Lato"/>
              </a:rPr>
              <a:t> Used for real-time computer vision and image processing.</a:t>
            </a:r>
            <a:endParaRPr b="0" i="0" sz="1400" u="none" cap="none" strike="noStrike">
              <a:solidFill>
                <a:srgbClr val="000000"/>
              </a:solidFill>
              <a:latin typeface="Arial"/>
              <a:ea typeface="Arial"/>
              <a:cs typeface="Arial"/>
              <a:sym typeface="Arial"/>
            </a:endParaRPr>
          </a:p>
        </p:txBody>
      </p:sp>
      <p:sp>
        <p:nvSpPr>
          <p:cNvPr id="302" name="Google Shape;302;p14"/>
          <p:cNvSpPr txBox="1"/>
          <p:nvPr/>
        </p:nvSpPr>
        <p:spPr>
          <a:xfrm>
            <a:off x="1714500" y="3648075"/>
            <a:ext cx="4286250"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Lato"/>
                <a:ea typeface="Lato"/>
                <a:cs typeface="Lato"/>
                <a:sym typeface="Lato"/>
              </a:rPr>
              <a:t>TensorFlow:</a:t>
            </a:r>
            <a:r>
              <a:rPr b="0" i="0" lang="en-US" sz="1350" u="none" cap="none" strike="noStrike">
                <a:solidFill>
                  <a:srgbClr val="E0E0E0"/>
                </a:solidFill>
                <a:latin typeface="Lato"/>
                <a:ea typeface="Lato"/>
                <a:cs typeface="Lato"/>
                <a:sym typeface="Lato"/>
              </a:rPr>
              <a:t> Framework for building and training deep learning models.</a:t>
            </a:r>
            <a:endParaRPr b="0" i="0" sz="1400" u="none" cap="none" strike="noStrike">
              <a:solidFill>
                <a:srgbClr val="000000"/>
              </a:solidFill>
              <a:latin typeface="Arial"/>
              <a:ea typeface="Arial"/>
              <a:cs typeface="Arial"/>
              <a:sym typeface="Arial"/>
            </a:endParaRPr>
          </a:p>
        </p:txBody>
      </p:sp>
      <p:sp>
        <p:nvSpPr>
          <p:cNvPr id="303" name="Google Shape;303;p14"/>
          <p:cNvSpPr txBox="1"/>
          <p:nvPr/>
        </p:nvSpPr>
        <p:spPr>
          <a:xfrm>
            <a:off x="1714500" y="4352925"/>
            <a:ext cx="4286250"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Lato"/>
                <a:ea typeface="Lato"/>
                <a:cs typeface="Lato"/>
                <a:sym typeface="Lato"/>
              </a:rPr>
              <a:t>YOLO:</a:t>
            </a:r>
            <a:r>
              <a:rPr b="0" i="0" lang="en-US" sz="1350" u="none" cap="none" strike="noStrike">
                <a:solidFill>
                  <a:srgbClr val="E0E0E0"/>
                </a:solidFill>
                <a:latin typeface="Lato"/>
                <a:ea typeface="Lato"/>
                <a:cs typeface="Lato"/>
                <a:sym typeface="Lato"/>
              </a:rPr>
              <a:t> State-of-the-art model for real-time object detection.</a:t>
            </a:r>
            <a:endParaRPr b="0" i="0" sz="1400" u="none" cap="none" strike="noStrike">
              <a:solidFill>
                <a:srgbClr val="000000"/>
              </a:solidFill>
              <a:latin typeface="Arial"/>
              <a:ea typeface="Arial"/>
              <a:cs typeface="Arial"/>
              <a:sym typeface="Arial"/>
            </a:endParaRPr>
          </a:p>
        </p:txBody>
      </p:sp>
      <p:sp>
        <p:nvSpPr>
          <p:cNvPr id="304" name="Google Shape;304;p14"/>
          <p:cNvSpPr txBox="1"/>
          <p:nvPr/>
        </p:nvSpPr>
        <p:spPr>
          <a:xfrm>
            <a:off x="6572250" y="2495550"/>
            <a:ext cx="4286250"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Lato"/>
                <a:ea typeface="Lato"/>
                <a:cs typeface="Lato"/>
                <a:sym typeface="Lato"/>
              </a:rPr>
              <a:t>Flask:</a:t>
            </a:r>
            <a:r>
              <a:rPr b="0" i="0" lang="en-US" sz="1350" u="none" cap="none" strike="noStrike">
                <a:solidFill>
                  <a:srgbClr val="E0E0E0"/>
                </a:solidFill>
                <a:latin typeface="Lato"/>
                <a:ea typeface="Lato"/>
                <a:cs typeface="Lato"/>
                <a:sym typeface="Lato"/>
              </a:rPr>
              <a:t> Lightweight web framework for the backend API and UI.</a:t>
            </a:r>
            <a:endParaRPr b="0" i="0" sz="1400" u="none" cap="none" strike="noStrike">
              <a:solidFill>
                <a:srgbClr val="000000"/>
              </a:solidFill>
              <a:latin typeface="Arial"/>
              <a:ea typeface="Arial"/>
              <a:cs typeface="Arial"/>
              <a:sym typeface="Arial"/>
            </a:endParaRPr>
          </a:p>
        </p:txBody>
      </p:sp>
      <p:sp>
        <p:nvSpPr>
          <p:cNvPr id="305" name="Google Shape;305;p14"/>
          <p:cNvSpPr txBox="1"/>
          <p:nvPr/>
        </p:nvSpPr>
        <p:spPr>
          <a:xfrm>
            <a:off x="6572250" y="3200400"/>
            <a:ext cx="4286250"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Lato"/>
                <a:ea typeface="Lato"/>
                <a:cs typeface="Lato"/>
                <a:sym typeface="Lato"/>
              </a:rPr>
              <a:t>HTML/CSS/JS:</a:t>
            </a:r>
            <a:r>
              <a:rPr b="0" i="0" lang="en-US" sz="1350" u="none" cap="none" strike="noStrike">
                <a:solidFill>
                  <a:srgbClr val="E0E0E0"/>
                </a:solidFill>
                <a:latin typeface="Lato"/>
                <a:ea typeface="Lato"/>
                <a:cs typeface="Lato"/>
                <a:sym typeface="Lato"/>
              </a:rPr>
              <a:t> Standard technologies for the frontend dashboard.</a:t>
            </a:r>
            <a:endParaRPr b="0" i="0" sz="1400" u="none" cap="none" strike="noStrike">
              <a:solidFill>
                <a:srgbClr val="000000"/>
              </a:solidFill>
              <a:latin typeface="Arial"/>
              <a:ea typeface="Arial"/>
              <a:cs typeface="Arial"/>
              <a:sym typeface="Arial"/>
            </a:endParaRPr>
          </a:p>
        </p:txBody>
      </p:sp>
      <p:sp>
        <p:nvSpPr>
          <p:cNvPr id="306" name="Google Shape;306;p14"/>
          <p:cNvSpPr txBox="1"/>
          <p:nvPr/>
        </p:nvSpPr>
        <p:spPr>
          <a:xfrm>
            <a:off x="6572250" y="3905250"/>
            <a:ext cx="4286250"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Lato"/>
                <a:ea typeface="Lato"/>
                <a:cs typeface="Lato"/>
                <a:sym typeface="Lato"/>
              </a:rPr>
              <a:t>MySQL:</a:t>
            </a:r>
            <a:r>
              <a:rPr b="0" i="0" lang="en-US" sz="1350" u="none" cap="none" strike="noStrike">
                <a:solidFill>
                  <a:srgbClr val="E0E0E0"/>
                </a:solidFill>
                <a:latin typeface="Lato"/>
                <a:ea typeface="Lato"/>
                <a:cs typeface="Lato"/>
                <a:sym typeface="Lato"/>
              </a:rPr>
              <a:t> Relational database for storing all vehicle and violation data.</a:t>
            </a:r>
            <a:endParaRPr b="0" i="0" sz="1400" u="none" cap="none" strike="noStrike">
              <a:solidFill>
                <a:srgbClr val="000000"/>
              </a:solidFill>
              <a:latin typeface="Arial"/>
              <a:ea typeface="Arial"/>
              <a:cs typeface="Arial"/>
              <a:sym typeface="Arial"/>
            </a:endParaRPr>
          </a:p>
        </p:txBody>
      </p:sp>
      <p:sp>
        <p:nvSpPr>
          <p:cNvPr id="307" name="Google Shape;307;p14"/>
          <p:cNvSpPr txBox="1"/>
          <p:nvPr/>
        </p:nvSpPr>
        <p:spPr>
          <a:xfrm>
            <a:off x="6572250" y="4610100"/>
            <a:ext cx="4286250"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Lato"/>
                <a:ea typeface="Lato"/>
                <a:cs typeface="Lato"/>
                <a:sym typeface="Lato"/>
              </a:rPr>
              <a:t>Git &amp; GitHub:</a:t>
            </a:r>
            <a:r>
              <a:rPr b="0" i="0" lang="en-US" sz="1350" u="none" cap="none" strike="noStrike">
                <a:solidFill>
                  <a:srgbClr val="E0E0E0"/>
                </a:solidFill>
                <a:latin typeface="Lato"/>
                <a:ea typeface="Lato"/>
                <a:cs typeface="Lato"/>
                <a:sym typeface="Lato"/>
              </a:rPr>
              <a:t> For version control and project collaboration.</a:t>
            </a:r>
            <a:endParaRPr b="0" i="0" sz="1400" u="none" cap="none" strike="noStrike">
              <a:solidFill>
                <a:srgbClr val="000000"/>
              </a:solidFill>
              <a:latin typeface="Arial"/>
              <a:ea typeface="Arial"/>
              <a:cs typeface="Arial"/>
              <a:sym typeface="Arial"/>
            </a:endParaRPr>
          </a:p>
        </p:txBody>
      </p:sp>
      <p:pic>
        <p:nvPicPr>
          <p:cNvPr descr="image.png" id="308" name="Google Shape;308;p14"/>
          <p:cNvPicPr preferRelativeResize="0"/>
          <p:nvPr/>
        </p:nvPicPr>
        <p:blipFill rotWithShape="1">
          <a:blip r:embed="rId4">
            <a:alphaModFix/>
          </a:blip>
          <a:srcRect b="0" l="0" r="0" t="0"/>
          <a:stretch/>
        </p:blipFill>
        <p:spPr>
          <a:xfrm>
            <a:off x="1333500" y="2543175"/>
            <a:ext cx="228600" cy="228600"/>
          </a:xfrm>
          <a:prstGeom prst="rect">
            <a:avLst/>
          </a:prstGeom>
          <a:noFill/>
          <a:ln>
            <a:noFill/>
          </a:ln>
        </p:spPr>
      </p:pic>
      <p:pic>
        <p:nvPicPr>
          <p:cNvPr descr="image.png" id="309" name="Google Shape;309;p14"/>
          <p:cNvPicPr preferRelativeResize="0"/>
          <p:nvPr/>
        </p:nvPicPr>
        <p:blipFill rotWithShape="1">
          <a:blip r:embed="rId5">
            <a:alphaModFix/>
          </a:blip>
          <a:srcRect b="0" l="0" r="0" t="0"/>
          <a:stretch/>
        </p:blipFill>
        <p:spPr>
          <a:xfrm>
            <a:off x="1333500" y="2990850"/>
            <a:ext cx="228600" cy="228600"/>
          </a:xfrm>
          <a:prstGeom prst="rect">
            <a:avLst/>
          </a:prstGeom>
          <a:noFill/>
          <a:ln>
            <a:noFill/>
          </a:ln>
        </p:spPr>
      </p:pic>
      <p:pic>
        <p:nvPicPr>
          <p:cNvPr descr="image.png" id="310" name="Google Shape;310;p14"/>
          <p:cNvPicPr preferRelativeResize="0"/>
          <p:nvPr/>
        </p:nvPicPr>
        <p:blipFill rotWithShape="1">
          <a:blip r:embed="rId6">
            <a:alphaModFix/>
          </a:blip>
          <a:srcRect b="0" l="0" r="0" t="0"/>
          <a:stretch/>
        </p:blipFill>
        <p:spPr>
          <a:xfrm>
            <a:off x="1333500" y="4400550"/>
            <a:ext cx="228600" cy="228600"/>
          </a:xfrm>
          <a:prstGeom prst="rect">
            <a:avLst/>
          </a:prstGeom>
          <a:noFill/>
          <a:ln>
            <a:noFill/>
          </a:ln>
        </p:spPr>
      </p:pic>
      <p:pic>
        <p:nvPicPr>
          <p:cNvPr descr="image.png" id="311" name="Google Shape;311;p14"/>
          <p:cNvPicPr preferRelativeResize="0"/>
          <p:nvPr/>
        </p:nvPicPr>
        <p:blipFill rotWithShape="1">
          <a:blip r:embed="rId7">
            <a:alphaModFix/>
          </a:blip>
          <a:srcRect b="0" l="0" r="0" t="0"/>
          <a:stretch/>
        </p:blipFill>
        <p:spPr>
          <a:xfrm>
            <a:off x="6191250" y="2543175"/>
            <a:ext cx="228600" cy="228600"/>
          </a:xfrm>
          <a:prstGeom prst="rect">
            <a:avLst/>
          </a:prstGeom>
          <a:noFill/>
          <a:ln>
            <a:noFill/>
          </a:ln>
        </p:spPr>
      </p:pic>
      <p:pic>
        <p:nvPicPr>
          <p:cNvPr descr="image.png" id="312" name="Google Shape;312;p14"/>
          <p:cNvPicPr preferRelativeResize="0"/>
          <p:nvPr/>
        </p:nvPicPr>
        <p:blipFill rotWithShape="1">
          <a:blip r:embed="rId8">
            <a:alphaModFix/>
          </a:blip>
          <a:srcRect b="0" l="0" r="0" t="0"/>
          <a:stretch/>
        </p:blipFill>
        <p:spPr>
          <a:xfrm>
            <a:off x="6191250" y="3248025"/>
            <a:ext cx="228600" cy="228600"/>
          </a:xfrm>
          <a:prstGeom prst="rect">
            <a:avLst/>
          </a:prstGeom>
          <a:noFill/>
          <a:ln>
            <a:noFill/>
          </a:ln>
        </p:spPr>
      </p:pic>
      <p:pic>
        <p:nvPicPr>
          <p:cNvPr descr="image.png" id="313" name="Google Shape;313;p14"/>
          <p:cNvPicPr preferRelativeResize="0"/>
          <p:nvPr/>
        </p:nvPicPr>
        <p:blipFill rotWithShape="1">
          <a:blip r:embed="rId9">
            <a:alphaModFix/>
          </a:blip>
          <a:srcRect b="0" l="0" r="0" t="0"/>
          <a:stretch/>
        </p:blipFill>
        <p:spPr>
          <a:xfrm>
            <a:off x="6191250" y="3952875"/>
            <a:ext cx="228600" cy="228600"/>
          </a:xfrm>
          <a:prstGeom prst="rect">
            <a:avLst/>
          </a:prstGeom>
          <a:noFill/>
          <a:ln>
            <a:noFill/>
          </a:ln>
        </p:spPr>
      </p:pic>
      <p:pic>
        <p:nvPicPr>
          <p:cNvPr descr="image.png" id="314" name="Google Shape;314;p14"/>
          <p:cNvPicPr preferRelativeResize="0"/>
          <p:nvPr/>
        </p:nvPicPr>
        <p:blipFill rotWithShape="1">
          <a:blip r:embed="rId10">
            <a:alphaModFix/>
          </a:blip>
          <a:srcRect b="0" l="0" r="0" t="0"/>
          <a:stretch/>
        </p:blipFill>
        <p:spPr>
          <a:xfrm>
            <a:off x="6191250" y="4657725"/>
            <a:ext cx="228600" cy="228600"/>
          </a:xfrm>
          <a:prstGeom prst="rect">
            <a:avLst/>
          </a:prstGeom>
          <a:noFill/>
          <a:ln>
            <a:noFill/>
          </a:ln>
        </p:spPr>
      </p:pic>
      <p:sp>
        <p:nvSpPr>
          <p:cNvPr id="315" name="Google Shape;315;p14"/>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Technology Stack</a:t>
            </a:r>
            <a:endParaRPr b="0" i="0" sz="1400" u="none" cap="none" strike="noStrike">
              <a:solidFill>
                <a:srgbClr val="000000"/>
              </a:solidFill>
              <a:latin typeface="Arial"/>
              <a:ea typeface="Arial"/>
              <a:cs typeface="Arial"/>
              <a:sym typeface="Arial"/>
            </a:endParaRPr>
          </a:p>
        </p:txBody>
      </p:sp>
      <p:sp>
        <p:nvSpPr>
          <p:cNvPr id="316" name="Google Shape;316;p14"/>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320" name="Shape 320"/>
        <p:cNvGrpSpPr/>
        <p:nvPr/>
      </p:nvGrpSpPr>
      <p:grpSpPr>
        <a:xfrm>
          <a:off x="0" y="0"/>
          <a:ext cx="0" cy="0"/>
          <a:chOff x="0" y="0"/>
          <a:chExt cx="0" cy="0"/>
        </a:xfrm>
      </p:grpSpPr>
      <p:pic>
        <p:nvPicPr>
          <p:cNvPr descr="image.png" id="321" name="Google Shape;321;p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322" name="Google Shape;322;p15"/>
          <p:cNvPicPr preferRelativeResize="0"/>
          <p:nvPr/>
        </p:nvPicPr>
        <p:blipFill rotWithShape="1">
          <a:blip r:embed="rId4">
            <a:alphaModFix/>
          </a:blip>
          <a:srcRect b="0" l="0" r="0" t="0"/>
          <a:stretch/>
        </p:blipFill>
        <p:spPr>
          <a:xfrm>
            <a:off x="571500" y="2600325"/>
            <a:ext cx="5286375" cy="2609850"/>
          </a:xfrm>
          <a:prstGeom prst="rect">
            <a:avLst/>
          </a:prstGeom>
          <a:noFill/>
          <a:ln>
            <a:noFill/>
          </a:ln>
        </p:spPr>
      </p:pic>
      <p:pic>
        <p:nvPicPr>
          <p:cNvPr descr="image.png" id="323" name="Google Shape;323;p15"/>
          <p:cNvPicPr preferRelativeResize="0"/>
          <p:nvPr/>
        </p:nvPicPr>
        <p:blipFill rotWithShape="1">
          <a:blip r:embed="rId5">
            <a:alphaModFix/>
          </a:blip>
          <a:srcRect b="0" l="0" r="0" t="0"/>
          <a:stretch/>
        </p:blipFill>
        <p:spPr>
          <a:xfrm>
            <a:off x="6334125" y="2600325"/>
            <a:ext cx="5286375" cy="2609850"/>
          </a:xfrm>
          <a:prstGeom prst="rect">
            <a:avLst/>
          </a:prstGeom>
          <a:noFill/>
          <a:ln>
            <a:noFill/>
          </a:ln>
        </p:spPr>
      </p:pic>
      <p:sp>
        <p:nvSpPr>
          <p:cNvPr id="324" name="Google Shape;324;p15"/>
          <p:cNvSpPr txBox="1"/>
          <p:nvPr/>
        </p:nvSpPr>
        <p:spPr>
          <a:xfrm>
            <a:off x="849391" y="2990850"/>
            <a:ext cx="4730591" cy="45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ADFF2F"/>
                </a:solidFill>
                <a:latin typeface="Poppins"/>
                <a:ea typeface="Poppins"/>
                <a:cs typeface="Poppins"/>
                <a:sym typeface="Poppins"/>
              </a:rPr>
              <a:t>Project Achievements</a:t>
            </a:r>
            <a:endParaRPr b="0" i="0" sz="1400" u="none" cap="none" strike="noStrike">
              <a:solidFill>
                <a:srgbClr val="000000"/>
              </a:solidFill>
              <a:latin typeface="Arial"/>
              <a:ea typeface="Arial"/>
              <a:cs typeface="Arial"/>
              <a:sym typeface="Arial"/>
            </a:endParaRPr>
          </a:p>
        </p:txBody>
      </p:sp>
      <p:sp>
        <p:nvSpPr>
          <p:cNvPr id="325" name="Google Shape;325;p15"/>
          <p:cNvSpPr txBox="1"/>
          <p:nvPr/>
        </p:nvSpPr>
        <p:spPr>
          <a:xfrm>
            <a:off x="962025" y="3619500"/>
            <a:ext cx="4505325" cy="10287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350"/>
              <a:buFont typeface="Arial"/>
              <a:buNone/>
            </a:pPr>
            <a:r>
              <a:rPr b="0" i="0" lang="en-US" sz="1350" u="none" cap="none" strike="noStrike">
                <a:solidFill>
                  <a:srgbClr val="E0E0E0"/>
                </a:solidFill>
                <a:latin typeface="Lato"/>
                <a:ea typeface="Lato"/>
                <a:cs typeface="Lato"/>
                <a:sym typeface="Lato"/>
              </a:rPr>
              <a:t>Successfully designed and integrated a complete ANPR and ATCC system. Built multiple, parallel-processing modules for comprehensive violation detection (red light, helmet, triple riding).</a:t>
            </a:r>
            <a:endParaRPr b="0" i="0" sz="1400" u="none" cap="none" strike="noStrike">
              <a:solidFill>
                <a:srgbClr val="000000"/>
              </a:solidFill>
              <a:latin typeface="Arial"/>
              <a:ea typeface="Arial"/>
              <a:cs typeface="Arial"/>
              <a:sym typeface="Arial"/>
            </a:endParaRPr>
          </a:p>
        </p:txBody>
      </p:sp>
      <p:sp>
        <p:nvSpPr>
          <p:cNvPr id="326" name="Google Shape;326;p15"/>
          <p:cNvSpPr txBox="1"/>
          <p:nvPr/>
        </p:nvSpPr>
        <p:spPr>
          <a:xfrm>
            <a:off x="6612016" y="2990850"/>
            <a:ext cx="4730591" cy="45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ADFF2F"/>
                </a:solidFill>
                <a:latin typeface="Poppins"/>
                <a:ea typeface="Poppins"/>
                <a:cs typeface="Poppins"/>
                <a:sym typeface="Poppins"/>
              </a:rPr>
              <a:t>Benefits &amp; Impact</a:t>
            </a:r>
            <a:endParaRPr b="0" i="0" sz="1400" u="none" cap="none" strike="noStrike">
              <a:solidFill>
                <a:srgbClr val="000000"/>
              </a:solidFill>
              <a:latin typeface="Arial"/>
              <a:ea typeface="Arial"/>
              <a:cs typeface="Arial"/>
              <a:sym typeface="Arial"/>
            </a:endParaRPr>
          </a:p>
        </p:txBody>
      </p:sp>
      <p:sp>
        <p:nvSpPr>
          <p:cNvPr id="327" name="Google Shape;327;p15"/>
          <p:cNvSpPr txBox="1"/>
          <p:nvPr/>
        </p:nvSpPr>
        <p:spPr>
          <a:xfrm>
            <a:off x="6724650" y="3619500"/>
            <a:ext cx="4505325" cy="10287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350"/>
              <a:buFont typeface="Arial"/>
              <a:buNone/>
            </a:pPr>
            <a:r>
              <a:rPr b="0" i="0" lang="en-US" sz="1350" u="none" cap="none" strike="noStrike">
                <a:solidFill>
                  <a:srgbClr val="E0E0E0"/>
                </a:solidFill>
                <a:latin typeface="Lato"/>
                <a:ea typeface="Lato"/>
                <a:cs typeface="Lato"/>
                <a:sym typeface="Lato"/>
              </a:rPr>
              <a:t>The system provides a scalable, real-time, and automated solution to enhance traffic enforcement, improve road safety, and optimize traffic flow, forming a cornerstone for a smart city.</a:t>
            </a:r>
            <a:endParaRPr b="0" i="0" sz="1400" u="none" cap="none" strike="noStrike">
              <a:solidFill>
                <a:srgbClr val="000000"/>
              </a:solidFill>
              <a:latin typeface="Arial"/>
              <a:ea typeface="Arial"/>
              <a:cs typeface="Arial"/>
              <a:sym typeface="Arial"/>
            </a:endParaRPr>
          </a:p>
        </p:txBody>
      </p:sp>
      <p:sp>
        <p:nvSpPr>
          <p:cNvPr id="328" name="Google Shape;328;p15"/>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Conclusion</a:t>
            </a:r>
            <a:endParaRPr b="0" i="0" sz="1400" u="none" cap="none" strike="noStrike">
              <a:solidFill>
                <a:srgbClr val="000000"/>
              </a:solidFill>
              <a:latin typeface="Arial"/>
              <a:ea typeface="Arial"/>
              <a:cs typeface="Arial"/>
              <a:sym typeface="Arial"/>
            </a:endParaRPr>
          </a:p>
        </p:txBody>
      </p:sp>
      <p:sp>
        <p:nvSpPr>
          <p:cNvPr id="329" name="Google Shape;329;p15"/>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333" name="Shape 333"/>
        <p:cNvGrpSpPr/>
        <p:nvPr/>
      </p:nvGrpSpPr>
      <p:grpSpPr>
        <a:xfrm>
          <a:off x="0" y="0"/>
          <a:ext cx="0" cy="0"/>
          <a:chOff x="0" y="0"/>
          <a:chExt cx="0" cy="0"/>
        </a:xfrm>
      </p:grpSpPr>
      <p:pic>
        <p:nvPicPr>
          <p:cNvPr descr="image.png" id="334" name="Google Shape;334;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5" name="Google Shape;335;p16"/>
          <p:cNvSpPr txBox="1"/>
          <p:nvPr/>
        </p:nvSpPr>
        <p:spPr>
          <a:xfrm>
            <a:off x="295275" y="2490787"/>
            <a:ext cx="11601450" cy="114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rgbClr val="00BFFF"/>
                </a:solidFill>
                <a:latin typeface="Poppins"/>
                <a:ea typeface="Poppins"/>
                <a:cs typeface="Poppins"/>
                <a:sym typeface="Poppins"/>
              </a:rPr>
              <a:t>Thank You</a:t>
            </a:r>
            <a:endParaRPr b="0" i="0" sz="1400" u="none" cap="none" strike="noStrike">
              <a:solidFill>
                <a:srgbClr val="000000"/>
              </a:solidFill>
              <a:latin typeface="Arial"/>
              <a:ea typeface="Arial"/>
              <a:cs typeface="Arial"/>
              <a:sym typeface="Arial"/>
            </a:endParaRPr>
          </a:p>
        </p:txBody>
      </p:sp>
      <p:sp>
        <p:nvSpPr>
          <p:cNvPr id="336" name="Google Shape;336;p16"/>
          <p:cNvSpPr txBox="1"/>
          <p:nvPr/>
        </p:nvSpPr>
        <p:spPr>
          <a:xfrm>
            <a:off x="571500" y="3843337"/>
            <a:ext cx="11049000" cy="254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650"/>
              <a:buFont typeface="Arial"/>
              <a:buNone/>
            </a:pPr>
            <a:r>
              <a:rPr b="0" i="0" lang="en-US" sz="1650" u="none" cap="none" strike="noStrike">
                <a:solidFill>
                  <a:srgbClr val="E0E0E0"/>
                </a:solidFill>
                <a:latin typeface="Lato"/>
                <a:ea typeface="Lato"/>
                <a:cs typeface="Lato"/>
                <a:sym typeface="Lato"/>
              </a:rPr>
              <a:t>Any 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95" name="Shape 95"/>
        <p:cNvGrpSpPr/>
        <p:nvPr/>
      </p:nvGrpSpPr>
      <p:grpSpPr>
        <a:xfrm>
          <a:off x="0" y="0"/>
          <a:ext cx="0" cy="0"/>
          <a:chOff x="0" y="0"/>
          <a:chExt cx="0" cy="0"/>
        </a:xfrm>
      </p:grpSpPr>
      <p:pic>
        <p:nvPicPr>
          <p:cNvPr descr="image.png" id="96" name="Google Shape;96;p2"/>
          <p:cNvPicPr preferRelativeResize="0"/>
          <p:nvPr/>
        </p:nvPicPr>
        <p:blipFill rotWithShape="1">
          <a:blip r:embed="rId3">
            <a:alphaModFix/>
          </a:blip>
          <a:srcRect b="0" l="0" r="0" t="0"/>
          <a:stretch/>
        </p:blipFill>
        <p:spPr>
          <a:xfrm>
            <a:off x="56325" y="0"/>
            <a:ext cx="12192000" cy="6858000"/>
          </a:xfrm>
          <a:prstGeom prst="rect">
            <a:avLst/>
          </a:prstGeom>
          <a:noFill/>
          <a:ln>
            <a:noFill/>
          </a:ln>
        </p:spPr>
      </p:pic>
      <p:pic>
        <p:nvPicPr>
          <p:cNvPr descr="image.png" id="97" name="Google Shape;97;p2"/>
          <p:cNvPicPr preferRelativeResize="0"/>
          <p:nvPr/>
        </p:nvPicPr>
        <p:blipFill rotWithShape="1">
          <a:blip r:embed="rId4">
            <a:alphaModFix/>
          </a:blip>
          <a:srcRect b="0" l="0" r="0" t="0"/>
          <a:stretch/>
        </p:blipFill>
        <p:spPr>
          <a:xfrm>
            <a:off x="6334125" y="2238375"/>
            <a:ext cx="5286375" cy="3333750"/>
          </a:xfrm>
          <a:prstGeom prst="rect">
            <a:avLst/>
          </a:prstGeom>
          <a:noFill/>
          <a:ln>
            <a:noFill/>
          </a:ln>
        </p:spPr>
      </p:pic>
      <p:sp>
        <p:nvSpPr>
          <p:cNvPr id="98" name="Google Shape;98;p2"/>
          <p:cNvSpPr txBox="1"/>
          <p:nvPr/>
        </p:nvSpPr>
        <p:spPr>
          <a:xfrm>
            <a:off x="857250" y="2238375"/>
            <a:ext cx="5000700" cy="519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Smart Traffic Management:</a:t>
            </a:r>
            <a:r>
              <a:rPr b="0" i="0" lang="en-US" sz="1350" u="none" cap="none" strike="noStrike">
                <a:solidFill>
                  <a:srgbClr val="E0E0E0"/>
                </a:solidFill>
                <a:latin typeface="Lato"/>
                <a:ea typeface="Lato"/>
                <a:cs typeface="Lato"/>
                <a:sym typeface="Lato"/>
              </a:rPr>
              <a:t> Using technology like AI  to automate and optimize urban traffic flow.</a:t>
            </a:r>
            <a:endParaRPr b="0" i="0" sz="1400" u="none" cap="none" strike="noStrike">
              <a:solidFill>
                <a:srgbClr val="000000"/>
              </a:solidFill>
              <a:latin typeface="Arial"/>
              <a:ea typeface="Arial"/>
              <a:cs typeface="Arial"/>
              <a:sym typeface="Arial"/>
            </a:endParaRPr>
          </a:p>
        </p:txBody>
      </p:sp>
      <p:sp>
        <p:nvSpPr>
          <p:cNvPr id="99" name="Google Shape;99;p2"/>
          <p:cNvSpPr txBox="1"/>
          <p:nvPr/>
        </p:nvSpPr>
        <p:spPr>
          <a:xfrm>
            <a:off x="857250" y="289560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Why ANPR + ATCC:</a:t>
            </a:r>
            <a:r>
              <a:rPr b="0" i="0" lang="en-US" sz="1350" u="none" cap="none" strike="noStrike">
                <a:solidFill>
                  <a:srgbClr val="E0E0E0"/>
                </a:solidFill>
                <a:latin typeface="Lato"/>
                <a:ea typeface="Lato"/>
                <a:cs typeface="Lato"/>
                <a:sym typeface="Lato"/>
              </a:rPr>
              <a:t> ANPR identifies vehicles, while ATCC monitors compliance, creating a full enforcement loop.</a:t>
            </a:r>
            <a:endParaRPr b="0" i="0" sz="1400" u="none" cap="none" strike="noStrike">
              <a:solidFill>
                <a:srgbClr val="000000"/>
              </a:solidFill>
              <a:latin typeface="Arial"/>
              <a:ea typeface="Arial"/>
              <a:cs typeface="Arial"/>
              <a:sym typeface="Arial"/>
            </a:endParaRPr>
          </a:p>
        </p:txBody>
      </p:sp>
      <p:sp>
        <p:nvSpPr>
          <p:cNvPr id="100" name="Google Shape;100;p2"/>
          <p:cNvSpPr txBox="1"/>
          <p:nvPr/>
        </p:nvSpPr>
        <p:spPr>
          <a:xfrm>
            <a:off x="857250" y="355282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Automation Benefits:</a:t>
            </a:r>
            <a:r>
              <a:rPr b="0" i="0" lang="en-US" sz="1350" u="none" cap="none" strike="noStrike">
                <a:solidFill>
                  <a:srgbClr val="E0E0E0"/>
                </a:solidFill>
                <a:latin typeface="Lato"/>
                <a:ea typeface="Lato"/>
                <a:cs typeface="Lato"/>
                <a:sym typeface="Lato"/>
              </a:rPr>
              <a:t> Drastically improves safety, reduces congestion, and ensures efficient monitoring.</a:t>
            </a:r>
            <a:endParaRPr b="0" i="0" sz="1400" u="none" cap="none" strike="noStrike">
              <a:solidFill>
                <a:srgbClr val="000000"/>
              </a:solidFill>
              <a:latin typeface="Arial"/>
              <a:ea typeface="Arial"/>
              <a:cs typeface="Arial"/>
              <a:sym typeface="Arial"/>
            </a:endParaRPr>
          </a:p>
        </p:txBody>
      </p:sp>
      <p:sp>
        <p:nvSpPr>
          <p:cNvPr id="101" name="Google Shape;101;p2"/>
          <p:cNvSpPr txBox="1"/>
          <p:nvPr/>
        </p:nvSpPr>
        <p:spPr>
          <a:xfrm>
            <a:off x="857250" y="421005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Project Objective:</a:t>
            </a:r>
            <a:r>
              <a:rPr b="0" i="0" lang="en-US" sz="1350" u="none" cap="none" strike="noStrike">
                <a:solidFill>
                  <a:srgbClr val="E0E0E0"/>
                </a:solidFill>
                <a:latin typeface="Lato"/>
                <a:ea typeface="Lato"/>
                <a:cs typeface="Lato"/>
                <a:sym typeface="Lato"/>
              </a:rPr>
              <a:t> To build an intelligent, automated system for real-time traffic monitoring and violation detection.</a:t>
            </a:r>
            <a:endParaRPr b="0" i="0" sz="1400" u="none" cap="none" strike="noStrike">
              <a:solidFill>
                <a:srgbClr val="000000"/>
              </a:solidFill>
              <a:latin typeface="Arial"/>
              <a:ea typeface="Arial"/>
              <a:cs typeface="Arial"/>
              <a:sym typeface="Arial"/>
            </a:endParaRPr>
          </a:p>
        </p:txBody>
      </p:sp>
      <p:sp>
        <p:nvSpPr>
          <p:cNvPr id="102" name="Google Shape;102;p2"/>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Introduction: Smart Traffic Management</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png" id="104" name="Google Shape;104;p2"/>
          <p:cNvPicPr preferRelativeResize="0"/>
          <p:nvPr/>
        </p:nvPicPr>
        <p:blipFill rotWithShape="1">
          <a:blip r:embed="rId5">
            <a:alphaModFix/>
          </a:blip>
          <a:srcRect b="0" l="0" r="0" t="0"/>
          <a:stretch/>
        </p:blipFill>
        <p:spPr>
          <a:xfrm>
            <a:off x="571500" y="2286000"/>
            <a:ext cx="171450" cy="180975"/>
          </a:xfrm>
          <a:prstGeom prst="rect">
            <a:avLst/>
          </a:prstGeom>
          <a:noFill/>
          <a:ln>
            <a:noFill/>
          </a:ln>
        </p:spPr>
      </p:pic>
      <p:pic>
        <p:nvPicPr>
          <p:cNvPr descr="image.png" id="105" name="Google Shape;105;p2"/>
          <p:cNvPicPr preferRelativeResize="0"/>
          <p:nvPr/>
        </p:nvPicPr>
        <p:blipFill rotWithShape="1">
          <a:blip r:embed="rId5">
            <a:alphaModFix/>
          </a:blip>
          <a:srcRect b="0" l="0" r="0" t="0"/>
          <a:stretch/>
        </p:blipFill>
        <p:spPr>
          <a:xfrm>
            <a:off x="571500" y="2943225"/>
            <a:ext cx="171450" cy="180975"/>
          </a:xfrm>
          <a:prstGeom prst="rect">
            <a:avLst/>
          </a:prstGeom>
          <a:noFill/>
          <a:ln>
            <a:noFill/>
          </a:ln>
        </p:spPr>
      </p:pic>
      <p:pic>
        <p:nvPicPr>
          <p:cNvPr descr="image.png" id="106" name="Google Shape;106;p2"/>
          <p:cNvPicPr preferRelativeResize="0"/>
          <p:nvPr/>
        </p:nvPicPr>
        <p:blipFill rotWithShape="1">
          <a:blip r:embed="rId5">
            <a:alphaModFix/>
          </a:blip>
          <a:srcRect b="0" l="0" r="0" t="0"/>
          <a:stretch/>
        </p:blipFill>
        <p:spPr>
          <a:xfrm>
            <a:off x="571500" y="3600450"/>
            <a:ext cx="171450" cy="180975"/>
          </a:xfrm>
          <a:prstGeom prst="rect">
            <a:avLst/>
          </a:prstGeom>
          <a:noFill/>
          <a:ln>
            <a:noFill/>
          </a:ln>
        </p:spPr>
      </p:pic>
      <p:pic>
        <p:nvPicPr>
          <p:cNvPr descr="image.png" id="107" name="Google Shape;107;p2"/>
          <p:cNvPicPr preferRelativeResize="0"/>
          <p:nvPr/>
        </p:nvPicPr>
        <p:blipFill rotWithShape="1">
          <a:blip r:embed="rId5">
            <a:alphaModFix/>
          </a:blip>
          <a:srcRect b="0" l="0" r="0" t="0"/>
          <a:stretch/>
        </p:blipFill>
        <p:spPr>
          <a:xfrm>
            <a:off x="571500" y="4257675"/>
            <a:ext cx="171450" cy="180975"/>
          </a:xfrm>
          <a:prstGeom prst="rect">
            <a:avLst/>
          </a:prstGeom>
          <a:noFill/>
          <a:ln>
            <a:noFill/>
          </a:ln>
        </p:spPr>
      </p:pic>
      <p:pic>
        <p:nvPicPr>
          <p:cNvPr id="108" name="Google Shape;108;p2" title="Image_Elements-of-Smart-Traffic-Management.jpg"/>
          <p:cNvPicPr preferRelativeResize="0"/>
          <p:nvPr/>
        </p:nvPicPr>
        <p:blipFill rotWithShape="1">
          <a:blip r:embed="rId6">
            <a:alphaModFix/>
          </a:blip>
          <a:srcRect b="0" l="0" r="0" t="0"/>
          <a:stretch/>
        </p:blipFill>
        <p:spPr>
          <a:xfrm>
            <a:off x="6102850" y="1674425"/>
            <a:ext cx="5791101" cy="4280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112" name="Shape 112"/>
        <p:cNvGrpSpPr/>
        <p:nvPr/>
      </p:nvGrpSpPr>
      <p:grpSpPr>
        <a:xfrm>
          <a:off x="0" y="0"/>
          <a:ext cx="0" cy="0"/>
          <a:chOff x="0" y="0"/>
          <a:chExt cx="0" cy="0"/>
        </a:xfrm>
      </p:grpSpPr>
      <p:pic>
        <p:nvPicPr>
          <p:cNvPr descr="image.png" id="113" name="Google Shape;113;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4" name="Google Shape;114;p3"/>
          <p:cNvSpPr txBox="1"/>
          <p:nvPr/>
        </p:nvSpPr>
        <p:spPr>
          <a:xfrm>
            <a:off x="1333500" y="2309812"/>
            <a:ext cx="9525000" cy="2571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0" i="1" lang="en-US" sz="1350" u="none" cap="none" strike="noStrike">
                <a:solidFill>
                  <a:srgbClr val="E0E0E0"/>
                </a:solidFill>
                <a:latin typeface="Lato"/>
                <a:ea typeface="Lato"/>
                <a:cs typeface="Lato"/>
                <a:sym typeface="Lato"/>
              </a:rPr>
              <a:t>The project addresses critical challenges in modern traffic management using automated, real-time systems:</a:t>
            </a:r>
            <a:endParaRPr b="0" i="0" sz="1400" u="none" cap="none" strike="noStrike">
              <a:solidFill>
                <a:srgbClr val="000000"/>
              </a:solidFill>
              <a:latin typeface="Arial"/>
              <a:ea typeface="Arial"/>
              <a:cs typeface="Arial"/>
              <a:sym typeface="Arial"/>
            </a:endParaRPr>
          </a:p>
        </p:txBody>
      </p:sp>
      <p:sp>
        <p:nvSpPr>
          <p:cNvPr id="115" name="Google Shape;115;p3"/>
          <p:cNvSpPr txBox="1"/>
          <p:nvPr/>
        </p:nvSpPr>
        <p:spPr>
          <a:xfrm>
            <a:off x="1714500" y="2852737"/>
            <a:ext cx="9144000"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Lato"/>
                <a:ea typeface="Lato"/>
                <a:cs typeface="Lato"/>
                <a:sym typeface="Lato"/>
              </a:rPr>
              <a:t>Improving Traffic Flow:</a:t>
            </a:r>
            <a:r>
              <a:rPr b="0" i="0" lang="en-US" sz="1350" u="none" cap="none" strike="noStrike">
                <a:solidFill>
                  <a:srgbClr val="E0E0E0"/>
                </a:solidFill>
                <a:latin typeface="Lato"/>
                <a:ea typeface="Lato"/>
                <a:cs typeface="Lato"/>
                <a:sym typeface="Lato"/>
              </a:rPr>
              <a:t> Existing infrastructure often fails to dynamically adjust to traffic volume, leading to persistent **congestion** and delays.</a:t>
            </a:r>
            <a:endParaRPr b="0" i="0" sz="1400" u="none" cap="none" strike="noStrike">
              <a:solidFill>
                <a:srgbClr val="000000"/>
              </a:solidFill>
              <a:latin typeface="Arial"/>
              <a:ea typeface="Arial"/>
              <a:cs typeface="Arial"/>
              <a:sym typeface="Arial"/>
            </a:endParaRPr>
          </a:p>
        </p:txBody>
      </p:sp>
      <p:sp>
        <p:nvSpPr>
          <p:cNvPr id="116" name="Google Shape;116;p3"/>
          <p:cNvSpPr txBox="1"/>
          <p:nvPr/>
        </p:nvSpPr>
        <p:spPr>
          <a:xfrm>
            <a:off x="1714500" y="3557587"/>
            <a:ext cx="9144000"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Lato"/>
                <a:ea typeface="Lato"/>
                <a:cs typeface="Lato"/>
                <a:sym typeface="Lato"/>
              </a:rPr>
              <a:t>Inefficient Monitoring:</a:t>
            </a:r>
            <a:r>
              <a:rPr b="0" i="0" lang="en-US" sz="1350" u="none" cap="none" strike="noStrike">
                <a:solidFill>
                  <a:srgbClr val="E0E0E0"/>
                </a:solidFill>
                <a:latin typeface="Lato"/>
                <a:ea typeface="Lato"/>
                <a:cs typeface="Lato"/>
                <a:sym typeface="Lato"/>
              </a:rPr>
              <a:t> Reliance on manual monitoring for compliance is **prone to errors** and lacks the scalability for continuous 24/7 surveillance.</a:t>
            </a:r>
            <a:endParaRPr b="0" i="0" sz="1400" u="none" cap="none" strike="noStrike">
              <a:solidFill>
                <a:srgbClr val="000000"/>
              </a:solidFill>
              <a:latin typeface="Arial"/>
              <a:ea typeface="Arial"/>
              <a:cs typeface="Arial"/>
              <a:sym typeface="Arial"/>
            </a:endParaRPr>
          </a:p>
        </p:txBody>
      </p:sp>
      <p:sp>
        <p:nvSpPr>
          <p:cNvPr id="117" name="Google Shape;117;p3"/>
          <p:cNvSpPr txBox="1"/>
          <p:nvPr/>
        </p:nvSpPr>
        <p:spPr>
          <a:xfrm>
            <a:off x="1714500" y="4262437"/>
            <a:ext cx="9144000"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Lato"/>
                <a:ea typeface="Lato"/>
                <a:cs typeface="Lato"/>
                <a:sym typeface="Lato"/>
              </a:rPr>
              <a:t>Delayed Enforcement:</a:t>
            </a:r>
            <a:r>
              <a:rPr b="0" i="0" lang="en-US" sz="1350" u="none" cap="none" strike="noStrike">
                <a:solidFill>
                  <a:srgbClr val="E0E0E0"/>
                </a:solidFill>
                <a:latin typeface="Lato"/>
                <a:ea typeface="Lato"/>
                <a:cs typeface="Lato"/>
                <a:sym typeface="Lato"/>
              </a:rPr>
              <a:t> The slow process of identifying vehicle license plates and tracking movements manually hinders **timely enforcement** and incident response.</a:t>
            </a:r>
            <a:endParaRPr b="0" i="0" sz="1400" u="none" cap="none" strike="noStrike">
              <a:solidFill>
                <a:srgbClr val="000000"/>
              </a:solidFill>
              <a:latin typeface="Arial"/>
              <a:ea typeface="Arial"/>
              <a:cs typeface="Arial"/>
              <a:sym typeface="Arial"/>
            </a:endParaRPr>
          </a:p>
        </p:txBody>
      </p:sp>
      <p:sp>
        <p:nvSpPr>
          <p:cNvPr id="118" name="Google Shape;118;p3"/>
          <p:cNvSpPr txBox="1"/>
          <p:nvPr/>
        </p:nvSpPr>
        <p:spPr>
          <a:xfrm>
            <a:off x="1714500" y="4967287"/>
            <a:ext cx="9144000"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0" i="0" lang="en-US" sz="1350" u="none" cap="none" strike="noStrike">
                <a:solidFill>
                  <a:srgbClr val="E0E0E0"/>
                </a:solidFill>
                <a:latin typeface="Lato"/>
                <a:ea typeface="Lato"/>
                <a:cs typeface="Lato"/>
                <a:sym typeface="Lato"/>
              </a:rPr>
              <a:t> </a:t>
            </a:r>
            <a:r>
              <a:rPr b="1" i="0" lang="en-US" sz="1350" u="none" cap="none" strike="noStrike">
                <a:solidFill>
                  <a:srgbClr val="ADFF2F"/>
                </a:solidFill>
                <a:latin typeface="Lato"/>
                <a:ea typeface="Lato"/>
                <a:cs typeface="Lato"/>
                <a:sym typeface="Lato"/>
              </a:rPr>
              <a:t>Enhancing Road Safety:</a:t>
            </a:r>
            <a:r>
              <a:rPr b="0" i="0" lang="en-US" sz="1350" u="none" cap="none" strike="noStrike">
                <a:solidFill>
                  <a:srgbClr val="E0E0E0"/>
                </a:solidFill>
                <a:latin typeface="Lato"/>
                <a:ea typeface="Lato"/>
                <a:cs typeface="Lato"/>
                <a:sym typeface="Lato"/>
              </a:rPr>
              <a:t> There is a critical need for an automated system to improve road safety by proactively **detecting and recording violations** (e.g., red light, helmet, triple riding) in real-time. </a:t>
            </a:r>
            <a:endParaRPr b="0" i="0" sz="1400" u="none" cap="none" strike="noStrike">
              <a:solidFill>
                <a:srgbClr val="000000"/>
              </a:solidFill>
              <a:latin typeface="Arial"/>
              <a:ea typeface="Arial"/>
              <a:cs typeface="Arial"/>
              <a:sym typeface="Arial"/>
            </a:endParaRPr>
          </a:p>
        </p:txBody>
      </p:sp>
      <p:pic>
        <p:nvPicPr>
          <p:cNvPr descr="image.png" id="119" name="Google Shape;119;p3"/>
          <p:cNvPicPr preferRelativeResize="0"/>
          <p:nvPr/>
        </p:nvPicPr>
        <p:blipFill rotWithShape="1">
          <a:blip r:embed="rId4">
            <a:alphaModFix/>
          </a:blip>
          <a:srcRect b="0" l="0" r="0" t="0"/>
          <a:stretch/>
        </p:blipFill>
        <p:spPr>
          <a:xfrm>
            <a:off x="1333500" y="2900362"/>
            <a:ext cx="228600" cy="228600"/>
          </a:xfrm>
          <a:prstGeom prst="rect">
            <a:avLst/>
          </a:prstGeom>
          <a:noFill/>
          <a:ln>
            <a:noFill/>
          </a:ln>
        </p:spPr>
      </p:pic>
      <p:pic>
        <p:nvPicPr>
          <p:cNvPr descr="image.png" id="120" name="Google Shape;120;p3"/>
          <p:cNvPicPr preferRelativeResize="0"/>
          <p:nvPr/>
        </p:nvPicPr>
        <p:blipFill rotWithShape="1">
          <a:blip r:embed="rId5">
            <a:alphaModFix/>
          </a:blip>
          <a:srcRect b="0" l="0" r="0" t="0"/>
          <a:stretch/>
        </p:blipFill>
        <p:spPr>
          <a:xfrm>
            <a:off x="1333500" y="3605212"/>
            <a:ext cx="228600" cy="228600"/>
          </a:xfrm>
          <a:prstGeom prst="rect">
            <a:avLst/>
          </a:prstGeom>
          <a:noFill/>
          <a:ln>
            <a:noFill/>
          </a:ln>
        </p:spPr>
      </p:pic>
      <p:pic>
        <p:nvPicPr>
          <p:cNvPr descr="image.png" id="121" name="Google Shape;121;p3"/>
          <p:cNvPicPr preferRelativeResize="0"/>
          <p:nvPr/>
        </p:nvPicPr>
        <p:blipFill rotWithShape="1">
          <a:blip r:embed="rId6">
            <a:alphaModFix/>
          </a:blip>
          <a:srcRect b="0" l="0" r="0" t="0"/>
          <a:stretch/>
        </p:blipFill>
        <p:spPr>
          <a:xfrm>
            <a:off x="1333500" y="5014912"/>
            <a:ext cx="228600" cy="228600"/>
          </a:xfrm>
          <a:prstGeom prst="rect">
            <a:avLst/>
          </a:prstGeom>
          <a:noFill/>
          <a:ln>
            <a:noFill/>
          </a:ln>
        </p:spPr>
      </p:pic>
      <p:sp>
        <p:nvSpPr>
          <p:cNvPr id="122" name="Google Shape;122;p3"/>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Problem Statement</a:t>
            </a:r>
            <a:endParaRPr b="0" i="0" sz="1400" u="none" cap="none" strike="noStrike">
              <a:solidFill>
                <a:srgbClr val="000000"/>
              </a:solidFill>
              <a:latin typeface="Arial"/>
              <a:ea typeface="Arial"/>
              <a:cs typeface="Arial"/>
              <a:sym typeface="Arial"/>
            </a:endParaRPr>
          </a:p>
        </p:txBody>
      </p:sp>
      <p:sp>
        <p:nvSpPr>
          <p:cNvPr id="123" name="Google Shape;123;p3"/>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127" name="Shape 127"/>
        <p:cNvGrpSpPr/>
        <p:nvPr/>
      </p:nvGrpSpPr>
      <p:grpSpPr>
        <a:xfrm>
          <a:off x="0" y="0"/>
          <a:ext cx="0" cy="0"/>
          <a:chOff x="0" y="0"/>
          <a:chExt cx="0" cy="0"/>
        </a:xfrm>
      </p:grpSpPr>
      <p:pic>
        <p:nvPicPr>
          <p:cNvPr descr="image.png" id="128" name="Google Shape;128;p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29" name="Google Shape;129;p4"/>
          <p:cNvPicPr preferRelativeResize="0"/>
          <p:nvPr/>
        </p:nvPicPr>
        <p:blipFill rotWithShape="1">
          <a:blip r:embed="rId4">
            <a:alphaModFix/>
          </a:blip>
          <a:srcRect b="0" l="0" r="0" t="0"/>
          <a:stretch/>
        </p:blipFill>
        <p:spPr>
          <a:xfrm>
            <a:off x="6334125" y="2238375"/>
            <a:ext cx="5286375" cy="3333750"/>
          </a:xfrm>
          <a:prstGeom prst="rect">
            <a:avLst/>
          </a:prstGeom>
          <a:noFill/>
          <a:ln>
            <a:noFill/>
          </a:ln>
        </p:spPr>
      </p:pic>
      <p:sp>
        <p:nvSpPr>
          <p:cNvPr id="130" name="Google Shape;130;p4"/>
          <p:cNvSpPr txBox="1"/>
          <p:nvPr/>
        </p:nvSpPr>
        <p:spPr>
          <a:xfrm>
            <a:off x="857250" y="223837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Input Layer:</a:t>
            </a:r>
            <a:r>
              <a:rPr b="0" i="0" lang="en-US" sz="1350" u="none" cap="none" strike="noStrike">
                <a:solidFill>
                  <a:srgbClr val="E0E0E0"/>
                </a:solidFill>
                <a:latin typeface="Lato"/>
                <a:ea typeface="Lato"/>
                <a:cs typeface="Lato"/>
                <a:sym typeface="Lato"/>
              </a:rPr>
              <a:t> Live video feeds from CCTV cameras are the primary data source.</a:t>
            </a:r>
            <a:endParaRPr b="0" i="0" sz="1400" u="none" cap="none" strike="noStrike">
              <a:solidFill>
                <a:srgbClr val="000000"/>
              </a:solidFill>
              <a:latin typeface="Arial"/>
              <a:ea typeface="Arial"/>
              <a:cs typeface="Arial"/>
              <a:sym typeface="Arial"/>
            </a:endParaRPr>
          </a:p>
        </p:txBody>
      </p:sp>
      <p:sp>
        <p:nvSpPr>
          <p:cNvPr id="131" name="Google Shape;131;p4"/>
          <p:cNvSpPr txBox="1"/>
          <p:nvPr/>
        </p:nvSpPr>
        <p:spPr>
          <a:xfrm>
            <a:off x="857250" y="2895600"/>
            <a:ext cx="5000625" cy="914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Processing Pipeline:</a:t>
            </a:r>
            <a:endParaRPr b="0" i="0" sz="1400" u="none" cap="none" strike="noStrike">
              <a:solidFill>
                <a:srgbClr val="000000"/>
              </a:solidFill>
              <a:latin typeface="Arial"/>
              <a:ea typeface="Arial"/>
              <a:cs typeface="Arial"/>
              <a:sym typeface="Arial"/>
            </a:endParaRPr>
          </a:p>
        </p:txBody>
      </p:sp>
      <p:sp>
        <p:nvSpPr>
          <p:cNvPr id="132" name="Google Shape;132;p4"/>
          <p:cNvSpPr txBox="1"/>
          <p:nvPr/>
        </p:nvSpPr>
        <p:spPr>
          <a:xfrm>
            <a:off x="857250" y="395287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Data Layer:</a:t>
            </a:r>
            <a:r>
              <a:rPr b="0" i="0" lang="en-US" sz="1350" u="none" cap="none" strike="noStrike">
                <a:solidFill>
                  <a:srgbClr val="E0E0E0"/>
                </a:solidFill>
                <a:latin typeface="Lato"/>
                <a:ea typeface="Lato"/>
                <a:cs typeface="Lato"/>
                <a:sym typeface="Lato"/>
              </a:rPr>
              <a:t> A MySQL database stores all vehicle data and violation records.</a:t>
            </a:r>
            <a:endParaRPr b="0" i="0" sz="1400" u="none" cap="none" strike="noStrike">
              <a:solidFill>
                <a:srgbClr val="000000"/>
              </a:solidFill>
              <a:latin typeface="Arial"/>
              <a:ea typeface="Arial"/>
              <a:cs typeface="Arial"/>
              <a:sym typeface="Arial"/>
            </a:endParaRPr>
          </a:p>
        </p:txBody>
      </p:sp>
      <p:sp>
        <p:nvSpPr>
          <p:cNvPr id="133" name="Google Shape;133;p4"/>
          <p:cNvSpPr txBox="1"/>
          <p:nvPr/>
        </p:nvSpPr>
        <p:spPr>
          <a:xfrm>
            <a:off x="857250" y="461010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Presentation Layer:</a:t>
            </a:r>
            <a:r>
              <a:rPr b="0" i="0" lang="en-US" sz="1350" u="none" cap="none" strike="noStrike">
                <a:solidFill>
                  <a:srgbClr val="E0E0E0"/>
                </a:solidFill>
                <a:latin typeface="Lato"/>
                <a:ea typeface="Lato"/>
                <a:cs typeface="Lato"/>
                <a:sym typeface="Lato"/>
              </a:rPr>
              <a:t> A Flask-based web UI provides a dashboard for live monitoring, search, and reports.</a:t>
            </a:r>
            <a:endParaRPr b="0" i="0" sz="1400" u="none" cap="none" strike="noStrike">
              <a:solidFill>
                <a:srgbClr val="000000"/>
              </a:solidFill>
              <a:latin typeface="Arial"/>
              <a:ea typeface="Arial"/>
              <a:cs typeface="Arial"/>
              <a:sym typeface="Arial"/>
            </a:endParaRPr>
          </a:p>
        </p:txBody>
      </p:sp>
      <p:pic>
        <p:nvPicPr>
          <p:cNvPr descr="image.png" id="134" name="Google Shape;134;p4"/>
          <p:cNvPicPr preferRelativeResize="0"/>
          <p:nvPr/>
        </p:nvPicPr>
        <p:blipFill rotWithShape="1">
          <a:blip r:embed="rId5">
            <a:alphaModFix/>
          </a:blip>
          <a:srcRect b="0" l="0" r="0" t="0"/>
          <a:stretch/>
        </p:blipFill>
        <p:spPr>
          <a:xfrm>
            <a:off x="6343650" y="2247900"/>
            <a:ext cx="5267325" cy="3314700"/>
          </a:xfrm>
          <a:prstGeom prst="rect">
            <a:avLst/>
          </a:prstGeom>
          <a:noFill/>
          <a:ln>
            <a:noFill/>
          </a:ln>
        </p:spPr>
      </p:pic>
      <p:sp>
        <p:nvSpPr>
          <p:cNvPr id="135" name="Google Shape;135;p4"/>
          <p:cNvSpPr txBox="1"/>
          <p:nvPr/>
        </p:nvSpPr>
        <p:spPr>
          <a:xfrm>
            <a:off x="1143000" y="3152775"/>
            <a:ext cx="4714875" cy="2571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ANPR:</a:t>
            </a:r>
            <a:r>
              <a:rPr b="0" i="0" lang="en-US" sz="1350" u="none" cap="none" strike="noStrike">
                <a:solidFill>
                  <a:srgbClr val="E0E0E0"/>
                </a:solidFill>
                <a:latin typeface="Lato"/>
                <a:ea typeface="Lato"/>
                <a:cs typeface="Lato"/>
                <a:sym typeface="Lato"/>
              </a:rPr>
              <a:t> Detects and recognizes license plates.</a:t>
            </a:r>
            <a:endParaRPr b="0" i="0" sz="1400" u="none" cap="none" strike="noStrike">
              <a:solidFill>
                <a:srgbClr val="000000"/>
              </a:solidFill>
              <a:latin typeface="Arial"/>
              <a:ea typeface="Arial"/>
              <a:cs typeface="Arial"/>
              <a:sym typeface="Arial"/>
            </a:endParaRPr>
          </a:p>
        </p:txBody>
      </p:sp>
      <p:sp>
        <p:nvSpPr>
          <p:cNvPr id="136" name="Google Shape;136;p4"/>
          <p:cNvSpPr txBox="1"/>
          <p:nvPr/>
        </p:nvSpPr>
        <p:spPr>
          <a:xfrm>
            <a:off x="1143000" y="3552825"/>
            <a:ext cx="4714875" cy="25717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ATCC:</a:t>
            </a:r>
            <a:r>
              <a:rPr b="0" i="0" lang="en-US" sz="1350" u="none" cap="none" strike="noStrike">
                <a:solidFill>
                  <a:srgbClr val="E0E0E0"/>
                </a:solidFill>
                <a:latin typeface="Lato"/>
                <a:ea typeface="Lato"/>
                <a:cs typeface="Lato"/>
                <a:sym typeface="Lato"/>
              </a:rPr>
              <a:t> Runs violation detection modules (red light, helmet, etc.).</a:t>
            </a:r>
            <a:endParaRPr b="0" i="0" sz="1400" u="none" cap="none" strike="noStrike">
              <a:solidFill>
                <a:srgbClr val="000000"/>
              </a:solidFill>
              <a:latin typeface="Arial"/>
              <a:ea typeface="Arial"/>
              <a:cs typeface="Arial"/>
              <a:sym typeface="Arial"/>
            </a:endParaRPr>
          </a:p>
        </p:txBody>
      </p:sp>
      <p:sp>
        <p:nvSpPr>
          <p:cNvPr id="137" name="Google Shape;137;p4"/>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System Architecture</a:t>
            </a:r>
            <a:endParaRPr b="0" i="0" sz="1400" u="none" cap="none" strike="noStrike">
              <a:solidFill>
                <a:srgbClr val="000000"/>
              </a:solidFill>
              <a:latin typeface="Arial"/>
              <a:ea typeface="Arial"/>
              <a:cs typeface="Arial"/>
              <a:sym typeface="Arial"/>
            </a:endParaRPr>
          </a:p>
        </p:txBody>
      </p:sp>
      <p:sp>
        <p:nvSpPr>
          <p:cNvPr id="138" name="Google Shape;138;p4"/>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png" id="139" name="Google Shape;139;p4"/>
          <p:cNvPicPr preferRelativeResize="0"/>
          <p:nvPr/>
        </p:nvPicPr>
        <p:blipFill rotWithShape="1">
          <a:blip r:embed="rId6">
            <a:alphaModFix/>
          </a:blip>
          <a:srcRect b="0" l="0" r="0" t="0"/>
          <a:stretch/>
        </p:blipFill>
        <p:spPr>
          <a:xfrm>
            <a:off x="571500" y="2286000"/>
            <a:ext cx="171450" cy="180975"/>
          </a:xfrm>
          <a:prstGeom prst="rect">
            <a:avLst/>
          </a:prstGeom>
          <a:noFill/>
          <a:ln>
            <a:noFill/>
          </a:ln>
        </p:spPr>
      </p:pic>
      <p:pic>
        <p:nvPicPr>
          <p:cNvPr descr="image.png" id="140" name="Google Shape;140;p4"/>
          <p:cNvPicPr preferRelativeResize="0"/>
          <p:nvPr/>
        </p:nvPicPr>
        <p:blipFill rotWithShape="1">
          <a:blip r:embed="rId6">
            <a:alphaModFix/>
          </a:blip>
          <a:srcRect b="0" l="0" r="0" t="0"/>
          <a:stretch/>
        </p:blipFill>
        <p:spPr>
          <a:xfrm>
            <a:off x="571500" y="2943225"/>
            <a:ext cx="171450" cy="180975"/>
          </a:xfrm>
          <a:prstGeom prst="rect">
            <a:avLst/>
          </a:prstGeom>
          <a:noFill/>
          <a:ln>
            <a:noFill/>
          </a:ln>
        </p:spPr>
      </p:pic>
      <p:pic>
        <p:nvPicPr>
          <p:cNvPr descr="image.png" id="141" name="Google Shape;141;p4"/>
          <p:cNvPicPr preferRelativeResize="0"/>
          <p:nvPr/>
        </p:nvPicPr>
        <p:blipFill rotWithShape="1">
          <a:blip r:embed="rId6">
            <a:alphaModFix/>
          </a:blip>
          <a:srcRect b="0" l="0" r="0" t="0"/>
          <a:stretch/>
        </p:blipFill>
        <p:spPr>
          <a:xfrm>
            <a:off x="571500" y="4000500"/>
            <a:ext cx="171450" cy="180975"/>
          </a:xfrm>
          <a:prstGeom prst="rect">
            <a:avLst/>
          </a:prstGeom>
          <a:noFill/>
          <a:ln>
            <a:noFill/>
          </a:ln>
        </p:spPr>
      </p:pic>
      <p:pic>
        <p:nvPicPr>
          <p:cNvPr descr="image.png" id="142" name="Google Shape;142;p4"/>
          <p:cNvPicPr preferRelativeResize="0"/>
          <p:nvPr/>
        </p:nvPicPr>
        <p:blipFill rotWithShape="1">
          <a:blip r:embed="rId6">
            <a:alphaModFix/>
          </a:blip>
          <a:srcRect b="0" l="0" r="0" t="0"/>
          <a:stretch/>
        </p:blipFill>
        <p:spPr>
          <a:xfrm>
            <a:off x="571500" y="4657725"/>
            <a:ext cx="171450" cy="180975"/>
          </a:xfrm>
          <a:prstGeom prst="rect">
            <a:avLst/>
          </a:prstGeom>
          <a:noFill/>
          <a:ln>
            <a:noFill/>
          </a:ln>
        </p:spPr>
      </p:pic>
      <p:pic>
        <p:nvPicPr>
          <p:cNvPr descr="image.png" id="143" name="Google Shape;143;p4"/>
          <p:cNvPicPr preferRelativeResize="0"/>
          <p:nvPr/>
        </p:nvPicPr>
        <p:blipFill rotWithShape="1">
          <a:blip r:embed="rId6">
            <a:alphaModFix/>
          </a:blip>
          <a:srcRect b="0" l="0" r="0" t="0"/>
          <a:stretch/>
        </p:blipFill>
        <p:spPr>
          <a:xfrm>
            <a:off x="857250" y="3200400"/>
            <a:ext cx="171450" cy="180975"/>
          </a:xfrm>
          <a:prstGeom prst="rect">
            <a:avLst/>
          </a:prstGeom>
          <a:noFill/>
          <a:ln>
            <a:noFill/>
          </a:ln>
        </p:spPr>
      </p:pic>
      <p:pic>
        <p:nvPicPr>
          <p:cNvPr descr="image.png" id="144" name="Google Shape;144;p4"/>
          <p:cNvPicPr preferRelativeResize="0"/>
          <p:nvPr/>
        </p:nvPicPr>
        <p:blipFill rotWithShape="1">
          <a:blip r:embed="rId6">
            <a:alphaModFix/>
          </a:blip>
          <a:srcRect b="0" l="0" r="0" t="0"/>
          <a:stretch/>
        </p:blipFill>
        <p:spPr>
          <a:xfrm>
            <a:off x="857250" y="3600450"/>
            <a:ext cx="171450" cy="180975"/>
          </a:xfrm>
          <a:prstGeom prst="rect">
            <a:avLst/>
          </a:prstGeom>
          <a:noFill/>
          <a:ln>
            <a:noFill/>
          </a:ln>
        </p:spPr>
      </p:pic>
      <p:pic>
        <p:nvPicPr>
          <p:cNvPr id="145" name="Google Shape;145;p4" title="ChatGPT Image Nov 18, 2025, 11_06_31 PM.png"/>
          <p:cNvPicPr preferRelativeResize="0"/>
          <p:nvPr/>
        </p:nvPicPr>
        <p:blipFill rotWithShape="1">
          <a:blip r:embed="rId7">
            <a:alphaModFix/>
          </a:blip>
          <a:srcRect b="0" l="0" r="0" t="0"/>
          <a:stretch/>
        </p:blipFill>
        <p:spPr>
          <a:xfrm>
            <a:off x="5972175" y="1803100"/>
            <a:ext cx="5916876" cy="3944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149" name="Shape 149"/>
        <p:cNvGrpSpPr/>
        <p:nvPr/>
      </p:nvGrpSpPr>
      <p:grpSpPr>
        <a:xfrm>
          <a:off x="0" y="0"/>
          <a:ext cx="0" cy="0"/>
          <a:chOff x="0" y="0"/>
          <a:chExt cx="0" cy="0"/>
        </a:xfrm>
      </p:grpSpPr>
      <p:pic>
        <p:nvPicPr>
          <p:cNvPr descr="image.png" id="150" name="Google Shape;150;p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51" name="Google Shape;151;p5"/>
          <p:cNvPicPr preferRelativeResize="0"/>
          <p:nvPr/>
        </p:nvPicPr>
        <p:blipFill rotWithShape="1">
          <a:blip r:embed="rId4">
            <a:alphaModFix/>
          </a:blip>
          <a:srcRect b="0" l="0" r="0" t="0"/>
          <a:stretch/>
        </p:blipFill>
        <p:spPr>
          <a:xfrm>
            <a:off x="6334125" y="2238375"/>
            <a:ext cx="5286375" cy="3333750"/>
          </a:xfrm>
          <a:prstGeom prst="rect">
            <a:avLst/>
          </a:prstGeom>
          <a:noFill/>
          <a:ln>
            <a:noFill/>
          </a:ln>
        </p:spPr>
      </p:pic>
      <p:sp>
        <p:nvSpPr>
          <p:cNvPr id="152" name="Google Shape;152;p5"/>
          <p:cNvSpPr txBox="1"/>
          <p:nvPr/>
        </p:nvSpPr>
        <p:spPr>
          <a:xfrm>
            <a:off x="857250" y="223837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Plate Detection:</a:t>
            </a:r>
            <a:r>
              <a:rPr b="0" i="0" lang="en-US" sz="1350" u="none" cap="none" strike="noStrike">
                <a:solidFill>
                  <a:srgbClr val="E0E0E0"/>
                </a:solidFill>
                <a:latin typeface="Lato"/>
                <a:ea typeface="Lato"/>
                <a:cs typeface="Lato"/>
                <a:sym typeface="Lato"/>
              </a:rPr>
              <a:t> A deep learning model first identifies the bounding box of the license plate in the frame.</a:t>
            </a:r>
            <a:endParaRPr b="0" i="0" sz="1400" u="none" cap="none" strike="noStrike">
              <a:solidFill>
                <a:srgbClr val="000000"/>
              </a:solidFill>
              <a:latin typeface="Arial"/>
              <a:ea typeface="Arial"/>
              <a:cs typeface="Arial"/>
              <a:sym typeface="Arial"/>
            </a:endParaRPr>
          </a:p>
        </p:txBody>
      </p:sp>
      <p:sp>
        <p:nvSpPr>
          <p:cNvPr id="153" name="Google Shape;153;p5"/>
          <p:cNvSpPr txBox="1"/>
          <p:nvPr/>
        </p:nvSpPr>
        <p:spPr>
          <a:xfrm>
            <a:off x="857250" y="289560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Character Segmentation:</a:t>
            </a:r>
            <a:r>
              <a:rPr b="0" i="0" lang="en-US" sz="1350" u="none" cap="none" strike="noStrike">
                <a:solidFill>
                  <a:srgbClr val="E0E0E0"/>
                </a:solidFill>
                <a:latin typeface="Lato"/>
                <a:ea typeface="Lato"/>
                <a:cs typeface="Lato"/>
                <a:sym typeface="Lato"/>
              </a:rPr>
              <a:t> The plate region is processed to isolate each individual character.</a:t>
            </a:r>
            <a:endParaRPr b="0" i="0" sz="1400" u="none" cap="none" strike="noStrike">
              <a:solidFill>
                <a:srgbClr val="000000"/>
              </a:solidFill>
              <a:latin typeface="Arial"/>
              <a:ea typeface="Arial"/>
              <a:cs typeface="Arial"/>
              <a:sym typeface="Arial"/>
            </a:endParaRPr>
          </a:p>
        </p:txBody>
      </p:sp>
      <p:sp>
        <p:nvSpPr>
          <p:cNvPr id="154" name="Google Shape;154;p5"/>
          <p:cNvSpPr txBox="1"/>
          <p:nvPr/>
        </p:nvSpPr>
        <p:spPr>
          <a:xfrm>
            <a:off x="857250" y="355282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OCR Recognition:</a:t>
            </a:r>
            <a:r>
              <a:rPr b="0" i="0" lang="en-US" sz="1350" u="none" cap="none" strike="noStrike">
                <a:solidFill>
                  <a:srgbClr val="E0E0E0"/>
                </a:solidFill>
                <a:latin typeface="Lato"/>
                <a:ea typeface="Lato"/>
                <a:cs typeface="Lato"/>
                <a:sym typeface="Lato"/>
              </a:rPr>
              <a:t> Optical Character Recognition (OCR) is applied to convert the character images into text.</a:t>
            </a:r>
            <a:endParaRPr b="0" i="0" sz="1400" u="none" cap="none" strike="noStrike">
              <a:solidFill>
                <a:srgbClr val="000000"/>
              </a:solidFill>
              <a:latin typeface="Arial"/>
              <a:ea typeface="Arial"/>
              <a:cs typeface="Arial"/>
              <a:sym typeface="Arial"/>
            </a:endParaRPr>
          </a:p>
        </p:txBody>
      </p:sp>
      <p:sp>
        <p:nvSpPr>
          <p:cNvPr id="155" name="Google Shape;155;p5"/>
          <p:cNvSpPr txBox="1"/>
          <p:nvPr/>
        </p:nvSpPr>
        <p:spPr>
          <a:xfrm>
            <a:off x="857250" y="421005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Database Storage:</a:t>
            </a:r>
            <a:r>
              <a:rPr b="0" i="0" lang="en-US" sz="1350" u="none" cap="none" strike="noStrike">
                <a:solidFill>
                  <a:srgbClr val="E0E0E0"/>
                </a:solidFill>
                <a:latin typeface="Lato"/>
                <a:ea typeface="Lato"/>
                <a:cs typeface="Lato"/>
                <a:sym typeface="Lato"/>
              </a:rPr>
              <a:t> The recognized plate number, timestamp, and location are saved to the database.</a:t>
            </a:r>
            <a:endParaRPr b="0" i="0" sz="1400" u="none" cap="none" strike="noStrike">
              <a:solidFill>
                <a:srgbClr val="000000"/>
              </a:solidFill>
              <a:latin typeface="Arial"/>
              <a:ea typeface="Arial"/>
              <a:cs typeface="Arial"/>
              <a:sym typeface="Arial"/>
            </a:endParaRPr>
          </a:p>
        </p:txBody>
      </p:sp>
      <p:pic>
        <p:nvPicPr>
          <p:cNvPr descr="image.png" id="156" name="Google Shape;156;p5"/>
          <p:cNvPicPr preferRelativeResize="0"/>
          <p:nvPr/>
        </p:nvPicPr>
        <p:blipFill rotWithShape="1">
          <a:blip r:embed="rId5">
            <a:alphaModFix/>
          </a:blip>
          <a:srcRect b="0" l="0" r="0" t="0"/>
          <a:stretch/>
        </p:blipFill>
        <p:spPr>
          <a:xfrm>
            <a:off x="6343650" y="2247900"/>
            <a:ext cx="5267325" cy="3314700"/>
          </a:xfrm>
          <a:prstGeom prst="rect">
            <a:avLst/>
          </a:prstGeom>
          <a:noFill/>
          <a:ln>
            <a:noFill/>
          </a:ln>
        </p:spPr>
      </p:pic>
      <p:sp>
        <p:nvSpPr>
          <p:cNvPr id="157" name="Google Shape;157;p5"/>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ANPR (Automatic Number Plate Recognition)</a:t>
            </a:r>
            <a:endParaRPr b="0" i="0" sz="1400" u="none" cap="none" strike="noStrike">
              <a:solidFill>
                <a:srgbClr val="000000"/>
              </a:solidFill>
              <a:latin typeface="Arial"/>
              <a:ea typeface="Arial"/>
              <a:cs typeface="Arial"/>
              <a:sym typeface="Arial"/>
            </a:endParaRPr>
          </a:p>
        </p:txBody>
      </p:sp>
      <p:sp>
        <p:nvSpPr>
          <p:cNvPr id="158" name="Google Shape;158;p5"/>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png" id="159" name="Google Shape;159;p5"/>
          <p:cNvPicPr preferRelativeResize="0"/>
          <p:nvPr/>
        </p:nvPicPr>
        <p:blipFill rotWithShape="1">
          <a:blip r:embed="rId6">
            <a:alphaModFix/>
          </a:blip>
          <a:srcRect b="0" l="0" r="0" t="0"/>
          <a:stretch/>
        </p:blipFill>
        <p:spPr>
          <a:xfrm>
            <a:off x="571500" y="2286000"/>
            <a:ext cx="171450" cy="180975"/>
          </a:xfrm>
          <a:prstGeom prst="rect">
            <a:avLst/>
          </a:prstGeom>
          <a:noFill/>
          <a:ln>
            <a:noFill/>
          </a:ln>
        </p:spPr>
      </p:pic>
      <p:pic>
        <p:nvPicPr>
          <p:cNvPr descr="image.png" id="160" name="Google Shape;160;p5"/>
          <p:cNvPicPr preferRelativeResize="0"/>
          <p:nvPr/>
        </p:nvPicPr>
        <p:blipFill rotWithShape="1">
          <a:blip r:embed="rId6">
            <a:alphaModFix/>
          </a:blip>
          <a:srcRect b="0" l="0" r="0" t="0"/>
          <a:stretch/>
        </p:blipFill>
        <p:spPr>
          <a:xfrm>
            <a:off x="571500" y="2943225"/>
            <a:ext cx="171450" cy="180975"/>
          </a:xfrm>
          <a:prstGeom prst="rect">
            <a:avLst/>
          </a:prstGeom>
          <a:noFill/>
          <a:ln>
            <a:noFill/>
          </a:ln>
        </p:spPr>
      </p:pic>
      <p:pic>
        <p:nvPicPr>
          <p:cNvPr descr="image.png" id="161" name="Google Shape;161;p5"/>
          <p:cNvPicPr preferRelativeResize="0"/>
          <p:nvPr/>
        </p:nvPicPr>
        <p:blipFill rotWithShape="1">
          <a:blip r:embed="rId6">
            <a:alphaModFix/>
          </a:blip>
          <a:srcRect b="0" l="0" r="0" t="0"/>
          <a:stretch/>
        </p:blipFill>
        <p:spPr>
          <a:xfrm>
            <a:off x="571500" y="3600450"/>
            <a:ext cx="171450" cy="180975"/>
          </a:xfrm>
          <a:prstGeom prst="rect">
            <a:avLst/>
          </a:prstGeom>
          <a:noFill/>
          <a:ln>
            <a:noFill/>
          </a:ln>
        </p:spPr>
      </p:pic>
      <p:pic>
        <p:nvPicPr>
          <p:cNvPr descr="image.png" id="162" name="Google Shape;162;p5"/>
          <p:cNvPicPr preferRelativeResize="0"/>
          <p:nvPr/>
        </p:nvPicPr>
        <p:blipFill rotWithShape="1">
          <a:blip r:embed="rId6">
            <a:alphaModFix/>
          </a:blip>
          <a:srcRect b="0" l="0" r="0" t="0"/>
          <a:stretch/>
        </p:blipFill>
        <p:spPr>
          <a:xfrm>
            <a:off x="571500" y="4257675"/>
            <a:ext cx="171450" cy="180975"/>
          </a:xfrm>
          <a:prstGeom prst="rect">
            <a:avLst/>
          </a:prstGeom>
          <a:noFill/>
          <a:ln>
            <a:noFill/>
          </a:ln>
        </p:spPr>
      </p:pic>
      <p:pic>
        <p:nvPicPr>
          <p:cNvPr id="163" name="Google Shape;163;p5" title="Blog_Automatic-Number-Plate-Recognition-ANPR.jpg"/>
          <p:cNvPicPr preferRelativeResize="0"/>
          <p:nvPr/>
        </p:nvPicPr>
        <p:blipFill rotWithShape="1">
          <a:blip r:embed="rId7">
            <a:alphaModFix/>
          </a:blip>
          <a:srcRect b="0" l="0" r="0" t="0"/>
          <a:stretch/>
        </p:blipFill>
        <p:spPr>
          <a:xfrm>
            <a:off x="5932100" y="1982874"/>
            <a:ext cx="6090425" cy="3654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167" name="Shape 167"/>
        <p:cNvGrpSpPr/>
        <p:nvPr/>
      </p:nvGrpSpPr>
      <p:grpSpPr>
        <a:xfrm>
          <a:off x="0" y="0"/>
          <a:ext cx="0" cy="0"/>
          <a:chOff x="0" y="0"/>
          <a:chExt cx="0" cy="0"/>
        </a:xfrm>
      </p:grpSpPr>
      <p:pic>
        <p:nvPicPr>
          <p:cNvPr descr="image.png" id="168" name="Google Shape;168;p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69" name="Google Shape;169;p6"/>
          <p:cNvPicPr preferRelativeResize="0"/>
          <p:nvPr/>
        </p:nvPicPr>
        <p:blipFill rotWithShape="1">
          <a:blip r:embed="rId4">
            <a:alphaModFix/>
          </a:blip>
          <a:srcRect b="0" l="0" r="0" t="0"/>
          <a:stretch/>
        </p:blipFill>
        <p:spPr>
          <a:xfrm>
            <a:off x="6334125" y="2238375"/>
            <a:ext cx="5286375" cy="3333750"/>
          </a:xfrm>
          <a:prstGeom prst="rect">
            <a:avLst/>
          </a:prstGeom>
          <a:noFill/>
          <a:ln>
            <a:noFill/>
          </a:ln>
        </p:spPr>
      </p:pic>
      <p:sp>
        <p:nvSpPr>
          <p:cNvPr id="170" name="Google Shape;170;p6"/>
          <p:cNvSpPr txBox="1"/>
          <p:nvPr/>
        </p:nvSpPr>
        <p:spPr>
          <a:xfrm>
            <a:off x="857250" y="223837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What is ATCC?</a:t>
            </a:r>
            <a:r>
              <a:rPr b="0" i="0" lang="en-US" sz="1350" u="none" cap="none" strike="noStrike">
                <a:solidFill>
                  <a:srgbClr val="E0E0E0"/>
                </a:solidFill>
                <a:latin typeface="Lato"/>
                <a:ea typeface="Lato"/>
                <a:cs typeface="Lato"/>
                <a:sym typeface="Lato"/>
              </a:rPr>
              <a:t> A system that automatically monitors video feeds to detect traffic rule violations.</a:t>
            </a:r>
            <a:endParaRPr b="0" i="0" sz="1400" u="none" cap="none" strike="noStrike">
              <a:solidFill>
                <a:srgbClr val="000000"/>
              </a:solidFill>
              <a:latin typeface="Arial"/>
              <a:ea typeface="Arial"/>
              <a:cs typeface="Arial"/>
              <a:sym typeface="Arial"/>
            </a:endParaRPr>
          </a:p>
        </p:txBody>
      </p:sp>
      <p:sp>
        <p:nvSpPr>
          <p:cNvPr id="171" name="Google Shape;171;p6"/>
          <p:cNvSpPr txBox="1"/>
          <p:nvPr/>
        </p:nvSpPr>
        <p:spPr>
          <a:xfrm>
            <a:off x="857250" y="289560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Role in Enforcement:</a:t>
            </a:r>
            <a:r>
              <a:rPr b="0" i="0" lang="en-US" sz="1350" u="none" cap="none" strike="noStrike">
                <a:solidFill>
                  <a:srgbClr val="E0E0E0"/>
                </a:solidFill>
                <a:latin typeface="Lato"/>
                <a:ea typeface="Lato"/>
                <a:cs typeface="Lato"/>
                <a:sym typeface="Lato"/>
              </a:rPr>
              <a:t> Provides the "compliance" part of the system, flagging violations as they happen.</a:t>
            </a:r>
            <a:endParaRPr b="0" i="0" sz="1400" u="none" cap="none" strike="noStrike">
              <a:solidFill>
                <a:srgbClr val="000000"/>
              </a:solidFill>
              <a:latin typeface="Arial"/>
              <a:ea typeface="Arial"/>
              <a:cs typeface="Arial"/>
              <a:sym typeface="Arial"/>
            </a:endParaRPr>
          </a:p>
        </p:txBody>
      </p:sp>
      <p:sp>
        <p:nvSpPr>
          <p:cNvPr id="172" name="Google Shape;172;p6"/>
          <p:cNvSpPr txBox="1"/>
          <p:nvPr/>
        </p:nvSpPr>
        <p:spPr>
          <a:xfrm>
            <a:off x="857250" y="3552825"/>
            <a:ext cx="5000625" cy="77152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How AI Helps:</a:t>
            </a:r>
            <a:r>
              <a:rPr b="0" i="0" lang="en-US" sz="1350" u="none" cap="none" strike="noStrike">
                <a:solidFill>
                  <a:srgbClr val="E0E0E0"/>
                </a:solidFill>
                <a:latin typeface="Lato"/>
                <a:ea typeface="Lato"/>
                <a:cs typeface="Lato"/>
                <a:sym typeface="Lato"/>
              </a:rPr>
              <a:t> Uses object detection (YOLO) and custom logic to identify complex scenarios like helmet-less riding or red-light violations.</a:t>
            </a:r>
            <a:endParaRPr b="0" i="0" sz="1400" u="none" cap="none" strike="noStrike">
              <a:solidFill>
                <a:srgbClr val="000000"/>
              </a:solidFill>
              <a:latin typeface="Arial"/>
              <a:ea typeface="Arial"/>
              <a:cs typeface="Arial"/>
              <a:sym typeface="Arial"/>
            </a:endParaRPr>
          </a:p>
        </p:txBody>
      </p:sp>
      <p:pic>
        <p:nvPicPr>
          <p:cNvPr descr="image.png" id="173" name="Google Shape;173;p6"/>
          <p:cNvPicPr preferRelativeResize="0"/>
          <p:nvPr/>
        </p:nvPicPr>
        <p:blipFill rotWithShape="1">
          <a:blip r:embed="rId5">
            <a:alphaModFix/>
          </a:blip>
          <a:srcRect b="0" l="0" r="0" t="0"/>
          <a:stretch/>
        </p:blipFill>
        <p:spPr>
          <a:xfrm>
            <a:off x="6343650" y="2247900"/>
            <a:ext cx="5267325" cy="3314700"/>
          </a:xfrm>
          <a:prstGeom prst="rect">
            <a:avLst/>
          </a:prstGeom>
          <a:noFill/>
          <a:ln>
            <a:noFill/>
          </a:ln>
        </p:spPr>
      </p:pic>
      <p:sp>
        <p:nvSpPr>
          <p:cNvPr id="174" name="Google Shape;174;p6"/>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ATCC (Automatic Traffic Compliance &amp; Control)</a:t>
            </a:r>
            <a:endParaRPr b="0" i="0" sz="1400" u="none" cap="none" strike="noStrike">
              <a:solidFill>
                <a:srgbClr val="000000"/>
              </a:solidFill>
              <a:latin typeface="Arial"/>
              <a:ea typeface="Arial"/>
              <a:cs typeface="Arial"/>
              <a:sym typeface="Arial"/>
            </a:endParaRPr>
          </a:p>
        </p:txBody>
      </p:sp>
      <p:sp>
        <p:nvSpPr>
          <p:cNvPr id="175" name="Google Shape;175;p6"/>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png" id="176" name="Google Shape;176;p6"/>
          <p:cNvPicPr preferRelativeResize="0"/>
          <p:nvPr/>
        </p:nvPicPr>
        <p:blipFill rotWithShape="1">
          <a:blip r:embed="rId6">
            <a:alphaModFix/>
          </a:blip>
          <a:srcRect b="0" l="0" r="0" t="0"/>
          <a:stretch/>
        </p:blipFill>
        <p:spPr>
          <a:xfrm>
            <a:off x="571500" y="2286000"/>
            <a:ext cx="171450" cy="180975"/>
          </a:xfrm>
          <a:prstGeom prst="rect">
            <a:avLst/>
          </a:prstGeom>
          <a:noFill/>
          <a:ln>
            <a:noFill/>
          </a:ln>
        </p:spPr>
      </p:pic>
      <p:pic>
        <p:nvPicPr>
          <p:cNvPr descr="image.png" id="177" name="Google Shape;177;p6"/>
          <p:cNvPicPr preferRelativeResize="0"/>
          <p:nvPr/>
        </p:nvPicPr>
        <p:blipFill rotWithShape="1">
          <a:blip r:embed="rId6">
            <a:alphaModFix/>
          </a:blip>
          <a:srcRect b="0" l="0" r="0" t="0"/>
          <a:stretch/>
        </p:blipFill>
        <p:spPr>
          <a:xfrm>
            <a:off x="571500" y="2943225"/>
            <a:ext cx="171450" cy="180975"/>
          </a:xfrm>
          <a:prstGeom prst="rect">
            <a:avLst/>
          </a:prstGeom>
          <a:noFill/>
          <a:ln>
            <a:noFill/>
          </a:ln>
        </p:spPr>
      </p:pic>
      <p:pic>
        <p:nvPicPr>
          <p:cNvPr descr="image.png" id="178" name="Google Shape;178;p6"/>
          <p:cNvPicPr preferRelativeResize="0"/>
          <p:nvPr/>
        </p:nvPicPr>
        <p:blipFill rotWithShape="1">
          <a:blip r:embed="rId6">
            <a:alphaModFix/>
          </a:blip>
          <a:srcRect b="0" l="0" r="0" t="0"/>
          <a:stretch/>
        </p:blipFill>
        <p:spPr>
          <a:xfrm>
            <a:off x="571500" y="3600450"/>
            <a:ext cx="171450" cy="180975"/>
          </a:xfrm>
          <a:prstGeom prst="rect">
            <a:avLst/>
          </a:prstGeom>
          <a:noFill/>
          <a:ln>
            <a:noFill/>
          </a:ln>
        </p:spPr>
      </p:pic>
      <p:pic>
        <p:nvPicPr>
          <p:cNvPr id="179" name="Google Shape;179;p6" title="preview-red-light.jpg"/>
          <p:cNvPicPr preferRelativeResize="0"/>
          <p:nvPr/>
        </p:nvPicPr>
        <p:blipFill rotWithShape="1">
          <a:blip r:embed="rId7">
            <a:alphaModFix/>
          </a:blip>
          <a:srcRect b="0" l="0" r="0" t="0"/>
          <a:stretch/>
        </p:blipFill>
        <p:spPr>
          <a:xfrm>
            <a:off x="5972175" y="2238375"/>
            <a:ext cx="5926675" cy="356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183" name="Shape 183"/>
        <p:cNvGrpSpPr/>
        <p:nvPr/>
      </p:nvGrpSpPr>
      <p:grpSpPr>
        <a:xfrm>
          <a:off x="0" y="0"/>
          <a:ext cx="0" cy="0"/>
          <a:chOff x="0" y="0"/>
          <a:chExt cx="0" cy="0"/>
        </a:xfrm>
      </p:grpSpPr>
      <p:pic>
        <p:nvPicPr>
          <p:cNvPr descr="image.png" id="184" name="Google Shape;184;p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85" name="Google Shape;185;p7"/>
          <p:cNvPicPr preferRelativeResize="0"/>
          <p:nvPr/>
        </p:nvPicPr>
        <p:blipFill rotWithShape="1">
          <a:blip r:embed="rId4">
            <a:alphaModFix/>
          </a:blip>
          <a:srcRect b="0" l="0" r="0" t="0"/>
          <a:stretch/>
        </p:blipFill>
        <p:spPr>
          <a:xfrm>
            <a:off x="6334125" y="2238375"/>
            <a:ext cx="5286375" cy="3333750"/>
          </a:xfrm>
          <a:prstGeom prst="rect">
            <a:avLst/>
          </a:prstGeom>
          <a:noFill/>
          <a:ln>
            <a:noFill/>
          </a:ln>
        </p:spPr>
      </p:pic>
      <p:sp>
        <p:nvSpPr>
          <p:cNvPr id="186" name="Google Shape;186;p7"/>
          <p:cNvSpPr txBox="1"/>
          <p:nvPr/>
        </p:nvSpPr>
        <p:spPr>
          <a:xfrm>
            <a:off x="857250" y="223837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Signal Detection:</a:t>
            </a:r>
            <a:r>
              <a:rPr b="0" i="0" lang="en-US" sz="1350" u="none" cap="none" strike="noStrike">
                <a:solidFill>
                  <a:srgbClr val="E0E0E0"/>
                </a:solidFill>
                <a:latin typeface="Lato"/>
                <a:ea typeface="Lato"/>
                <a:cs typeface="Lato"/>
                <a:sym typeface="Lato"/>
              </a:rPr>
              <a:t> The system identifies the state of the traffic light (Red, Green, Yellow).</a:t>
            </a:r>
            <a:endParaRPr b="0" i="0" sz="1400" u="none" cap="none" strike="noStrike">
              <a:solidFill>
                <a:srgbClr val="000000"/>
              </a:solidFill>
              <a:latin typeface="Arial"/>
              <a:ea typeface="Arial"/>
              <a:cs typeface="Arial"/>
              <a:sym typeface="Arial"/>
            </a:endParaRPr>
          </a:p>
        </p:txBody>
      </p:sp>
      <p:sp>
        <p:nvSpPr>
          <p:cNvPr id="187" name="Google Shape;187;p7"/>
          <p:cNvSpPr txBox="1"/>
          <p:nvPr/>
        </p:nvSpPr>
        <p:spPr>
          <a:xfrm>
            <a:off x="857250" y="289560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Violation Zone:</a:t>
            </a:r>
            <a:r>
              <a:rPr b="0" i="0" lang="en-US" sz="1350" u="none" cap="none" strike="noStrike">
                <a:solidFill>
                  <a:srgbClr val="E0E0E0"/>
                </a:solidFill>
                <a:latin typeface="Lato"/>
                <a:ea typeface="Lato"/>
                <a:cs typeface="Lato"/>
                <a:sym typeface="Lato"/>
              </a:rPr>
              <a:t> A "stop-line" or virtual zone is defined in the camera's view.</a:t>
            </a:r>
            <a:endParaRPr b="0" i="0" sz="1400" u="none" cap="none" strike="noStrike">
              <a:solidFill>
                <a:srgbClr val="000000"/>
              </a:solidFill>
              <a:latin typeface="Arial"/>
              <a:ea typeface="Arial"/>
              <a:cs typeface="Arial"/>
              <a:sym typeface="Arial"/>
            </a:endParaRPr>
          </a:p>
        </p:txBody>
      </p:sp>
      <p:sp>
        <p:nvSpPr>
          <p:cNvPr id="188" name="Google Shape;188;p7"/>
          <p:cNvSpPr txBox="1"/>
          <p:nvPr/>
        </p:nvSpPr>
        <p:spPr>
          <a:xfrm>
            <a:off x="857250" y="355282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Violation Logic:</a:t>
            </a:r>
            <a:r>
              <a:rPr b="0" i="0" lang="en-US" sz="1350" u="none" cap="none" strike="noStrike">
                <a:solidFill>
                  <a:srgbClr val="E0E0E0"/>
                </a:solidFill>
                <a:latin typeface="Lato"/>
                <a:ea typeface="Lato"/>
                <a:cs typeface="Lato"/>
                <a:sym typeface="Lato"/>
              </a:rPr>
              <a:t> If a vehicle's bounding box crosses the zone while the light is RED, a violation is triggered.</a:t>
            </a:r>
            <a:endParaRPr b="0" i="0" sz="1400" u="none" cap="none" strike="noStrike">
              <a:solidFill>
                <a:srgbClr val="000000"/>
              </a:solidFill>
              <a:latin typeface="Arial"/>
              <a:ea typeface="Arial"/>
              <a:cs typeface="Arial"/>
              <a:sym typeface="Arial"/>
            </a:endParaRPr>
          </a:p>
        </p:txBody>
      </p:sp>
      <p:sp>
        <p:nvSpPr>
          <p:cNvPr id="189" name="Google Shape;189;p7"/>
          <p:cNvSpPr txBox="1"/>
          <p:nvPr/>
        </p:nvSpPr>
        <p:spPr>
          <a:xfrm>
            <a:off x="857250" y="421005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Data Capture:</a:t>
            </a:r>
            <a:r>
              <a:rPr b="0" i="0" lang="en-US" sz="1350" u="none" cap="none" strike="noStrike">
                <a:solidFill>
                  <a:srgbClr val="E0E0E0"/>
                </a:solidFill>
                <a:latin typeface="Lato"/>
                <a:ea typeface="Lato"/>
                <a:cs typeface="Lato"/>
                <a:sym typeface="Lato"/>
              </a:rPr>
              <a:t> The system captures the frame and sends the license plate (from ANPR) to the violation database.</a:t>
            </a:r>
            <a:endParaRPr b="0" i="0" sz="1400" u="none" cap="none" strike="noStrike">
              <a:solidFill>
                <a:srgbClr val="000000"/>
              </a:solidFill>
              <a:latin typeface="Arial"/>
              <a:ea typeface="Arial"/>
              <a:cs typeface="Arial"/>
              <a:sym typeface="Arial"/>
            </a:endParaRPr>
          </a:p>
        </p:txBody>
      </p:sp>
      <p:pic>
        <p:nvPicPr>
          <p:cNvPr descr="image.png" id="190" name="Google Shape;190;p7"/>
          <p:cNvPicPr preferRelativeResize="0"/>
          <p:nvPr/>
        </p:nvPicPr>
        <p:blipFill rotWithShape="1">
          <a:blip r:embed="rId5">
            <a:alphaModFix/>
          </a:blip>
          <a:srcRect b="0" l="0" r="0" t="0"/>
          <a:stretch/>
        </p:blipFill>
        <p:spPr>
          <a:xfrm>
            <a:off x="6343650" y="2247900"/>
            <a:ext cx="5267325" cy="3314700"/>
          </a:xfrm>
          <a:prstGeom prst="rect">
            <a:avLst/>
          </a:prstGeom>
          <a:noFill/>
          <a:ln>
            <a:noFill/>
          </a:ln>
        </p:spPr>
      </p:pic>
      <p:sp>
        <p:nvSpPr>
          <p:cNvPr id="191" name="Google Shape;191;p7"/>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ATCC Module: Red Light Violation</a:t>
            </a:r>
            <a:endParaRPr b="0" i="0" sz="1400" u="none" cap="none" strike="noStrike">
              <a:solidFill>
                <a:srgbClr val="000000"/>
              </a:solidFill>
              <a:latin typeface="Arial"/>
              <a:ea typeface="Arial"/>
              <a:cs typeface="Arial"/>
              <a:sym typeface="Arial"/>
            </a:endParaRPr>
          </a:p>
        </p:txBody>
      </p:sp>
      <p:sp>
        <p:nvSpPr>
          <p:cNvPr id="192" name="Google Shape;192;p7"/>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png" id="193" name="Google Shape;193;p7"/>
          <p:cNvPicPr preferRelativeResize="0"/>
          <p:nvPr/>
        </p:nvPicPr>
        <p:blipFill rotWithShape="1">
          <a:blip r:embed="rId6">
            <a:alphaModFix/>
          </a:blip>
          <a:srcRect b="0" l="0" r="0" t="0"/>
          <a:stretch/>
        </p:blipFill>
        <p:spPr>
          <a:xfrm>
            <a:off x="571500" y="2286000"/>
            <a:ext cx="171450" cy="180975"/>
          </a:xfrm>
          <a:prstGeom prst="rect">
            <a:avLst/>
          </a:prstGeom>
          <a:noFill/>
          <a:ln>
            <a:noFill/>
          </a:ln>
        </p:spPr>
      </p:pic>
      <p:pic>
        <p:nvPicPr>
          <p:cNvPr descr="image.png" id="194" name="Google Shape;194;p7"/>
          <p:cNvPicPr preferRelativeResize="0"/>
          <p:nvPr/>
        </p:nvPicPr>
        <p:blipFill rotWithShape="1">
          <a:blip r:embed="rId6">
            <a:alphaModFix/>
          </a:blip>
          <a:srcRect b="0" l="0" r="0" t="0"/>
          <a:stretch/>
        </p:blipFill>
        <p:spPr>
          <a:xfrm>
            <a:off x="571500" y="2943225"/>
            <a:ext cx="171450" cy="180975"/>
          </a:xfrm>
          <a:prstGeom prst="rect">
            <a:avLst/>
          </a:prstGeom>
          <a:noFill/>
          <a:ln>
            <a:noFill/>
          </a:ln>
        </p:spPr>
      </p:pic>
      <p:pic>
        <p:nvPicPr>
          <p:cNvPr descr="image.png" id="195" name="Google Shape;195;p7"/>
          <p:cNvPicPr preferRelativeResize="0"/>
          <p:nvPr/>
        </p:nvPicPr>
        <p:blipFill rotWithShape="1">
          <a:blip r:embed="rId6">
            <a:alphaModFix/>
          </a:blip>
          <a:srcRect b="0" l="0" r="0" t="0"/>
          <a:stretch/>
        </p:blipFill>
        <p:spPr>
          <a:xfrm>
            <a:off x="571500" y="3600450"/>
            <a:ext cx="171450" cy="180975"/>
          </a:xfrm>
          <a:prstGeom prst="rect">
            <a:avLst/>
          </a:prstGeom>
          <a:noFill/>
          <a:ln>
            <a:noFill/>
          </a:ln>
        </p:spPr>
      </p:pic>
      <p:pic>
        <p:nvPicPr>
          <p:cNvPr descr="image.png" id="196" name="Google Shape;196;p7"/>
          <p:cNvPicPr preferRelativeResize="0"/>
          <p:nvPr/>
        </p:nvPicPr>
        <p:blipFill rotWithShape="1">
          <a:blip r:embed="rId6">
            <a:alphaModFix/>
          </a:blip>
          <a:srcRect b="0" l="0" r="0" t="0"/>
          <a:stretch/>
        </p:blipFill>
        <p:spPr>
          <a:xfrm>
            <a:off x="571500" y="4257675"/>
            <a:ext cx="171450" cy="180975"/>
          </a:xfrm>
          <a:prstGeom prst="rect">
            <a:avLst/>
          </a:prstGeom>
          <a:noFill/>
          <a:ln>
            <a:noFill/>
          </a:ln>
        </p:spPr>
      </p:pic>
      <p:pic>
        <p:nvPicPr>
          <p:cNvPr id="197" name="Google Shape;197;p7" title="red-light-camera.jpg"/>
          <p:cNvPicPr preferRelativeResize="0"/>
          <p:nvPr/>
        </p:nvPicPr>
        <p:blipFill rotWithShape="1">
          <a:blip r:embed="rId7">
            <a:alphaModFix/>
          </a:blip>
          <a:srcRect b="0" l="0" r="0" t="0"/>
          <a:stretch/>
        </p:blipFill>
        <p:spPr>
          <a:xfrm>
            <a:off x="6160538" y="1697425"/>
            <a:ext cx="5633550" cy="42251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201" name="Shape 201"/>
        <p:cNvGrpSpPr/>
        <p:nvPr/>
      </p:nvGrpSpPr>
      <p:grpSpPr>
        <a:xfrm>
          <a:off x="0" y="0"/>
          <a:ext cx="0" cy="0"/>
          <a:chOff x="0" y="0"/>
          <a:chExt cx="0" cy="0"/>
        </a:xfrm>
      </p:grpSpPr>
      <p:pic>
        <p:nvPicPr>
          <p:cNvPr descr="image.png" id="202" name="Google Shape;202;p8"/>
          <p:cNvPicPr preferRelativeResize="0"/>
          <p:nvPr/>
        </p:nvPicPr>
        <p:blipFill rotWithShape="1">
          <a:blip r:embed="rId3">
            <a:alphaModFix/>
          </a:blip>
          <a:srcRect b="0" l="0" r="0" t="0"/>
          <a:stretch/>
        </p:blipFill>
        <p:spPr>
          <a:xfrm>
            <a:off x="0" y="12843"/>
            <a:ext cx="12192000" cy="6858000"/>
          </a:xfrm>
          <a:prstGeom prst="rect">
            <a:avLst/>
          </a:prstGeom>
          <a:noFill/>
          <a:ln>
            <a:noFill/>
          </a:ln>
        </p:spPr>
      </p:pic>
      <p:sp>
        <p:nvSpPr>
          <p:cNvPr id="203" name="Google Shape;203;p8"/>
          <p:cNvSpPr txBox="1"/>
          <p:nvPr/>
        </p:nvSpPr>
        <p:spPr>
          <a:xfrm>
            <a:off x="503975" y="1743725"/>
            <a:ext cx="11049000" cy="519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0" i="0" lang="en-US" sz="1350" u="none" cap="none" strike="noStrike">
                <a:solidFill>
                  <a:srgbClr val="E0E0E0"/>
                </a:solidFill>
                <a:latin typeface="Lato"/>
                <a:ea typeface="Lato"/>
                <a:cs typeface="Lato"/>
                <a:sym typeface="Lato"/>
              </a:rPr>
              <a:t>Uses YOLO (You Only Look Once) to perform real-time object detection. The model is trained to identify two classes: 'rider' and 'helmet'. If a 'rider' is detected without a corresponding 'helmet' bounding box, a violation is flagged.</a:t>
            </a:r>
            <a:endParaRPr b="0" i="0" sz="1400" u="none" cap="none" strike="noStrike">
              <a:solidFill>
                <a:srgbClr val="000000"/>
              </a:solidFill>
              <a:latin typeface="Arial"/>
              <a:ea typeface="Arial"/>
              <a:cs typeface="Arial"/>
              <a:sym typeface="Arial"/>
            </a:endParaRPr>
          </a:p>
        </p:txBody>
      </p:sp>
      <p:sp>
        <p:nvSpPr>
          <p:cNvPr id="204" name="Google Shape;204;p8"/>
          <p:cNvSpPr txBox="1"/>
          <p:nvPr/>
        </p:nvSpPr>
        <p:spPr>
          <a:xfrm>
            <a:off x="2173525" y="5913525"/>
            <a:ext cx="3429000" cy="207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Poppins"/>
                <a:ea typeface="Poppins"/>
                <a:cs typeface="Poppins"/>
                <a:sym typeface="Poppins"/>
              </a:rPr>
              <a:t>Helmet Detected</a:t>
            </a:r>
            <a:endParaRPr b="0" i="0" sz="1400" u="none" cap="none" strike="noStrike">
              <a:solidFill>
                <a:srgbClr val="000000"/>
              </a:solidFill>
              <a:latin typeface="Arial"/>
              <a:ea typeface="Arial"/>
              <a:cs typeface="Arial"/>
              <a:sym typeface="Arial"/>
            </a:endParaRPr>
          </a:p>
        </p:txBody>
      </p:sp>
      <p:sp>
        <p:nvSpPr>
          <p:cNvPr id="205" name="Google Shape;205;p8"/>
          <p:cNvSpPr txBox="1"/>
          <p:nvPr/>
        </p:nvSpPr>
        <p:spPr>
          <a:xfrm>
            <a:off x="6975725" y="5913525"/>
            <a:ext cx="3429000" cy="207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350"/>
              <a:buFont typeface="Arial"/>
              <a:buNone/>
            </a:pPr>
            <a:r>
              <a:rPr b="1" i="0" lang="en-US" sz="1350" u="none" cap="none" strike="noStrike">
                <a:solidFill>
                  <a:srgbClr val="ADFF2F"/>
                </a:solidFill>
                <a:latin typeface="Poppins"/>
                <a:ea typeface="Poppins"/>
                <a:cs typeface="Poppins"/>
                <a:sym typeface="Poppins"/>
              </a:rPr>
              <a:t>No Helmet Violation</a:t>
            </a:r>
            <a:endParaRPr b="0" i="0" sz="1400" u="none" cap="none" strike="noStrike">
              <a:solidFill>
                <a:srgbClr val="000000"/>
              </a:solidFill>
              <a:latin typeface="Arial"/>
              <a:ea typeface="Arial"/>
              <a:cs typeface="Arial"/>
              <a:sym typeface="Arial"/>
            </a:endParaRPr>
          </a:p>
        </p:txBody>
      </p:sp>
      <p:pic>
        <p:nvPicPr>
          <p:cNvPr descr="image.png" id="206" name="Google Shape;206;p8"/>
          <p:cNvPicPr preferRelativeResize="0"/>
          <p:nvPr/>
        </p:nvPicPr>
        <p:blipFill rotWithShape="1">
          <a:blip r:embed="rId4">
            <a:alphaModFix/>
          </a:blip>
          <a:srcRect b="0" l="0" r="0" t="0"/>
          <a:stretch/>
        </p:blipFill>
        <p:spPr>
          <a:xfrm>
            <a:off x="6843975" y="3096925"/>
            <a:ext cx="3409950" cy="2124075"/>
          </a:xfrm>
          <a:prstGeom prst="rect">
            <a:avLst/>
          </a:prstGeom>
          <a:noFill/>
          <a:ln>
            <a:noFill/>
          </a:ln>
        </p:spPr>
      </p:pic>
      <p:sp>
        <p:nvSpPr>
          <p:cNvPr id="207" name="Google Shape;207;p8"/>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ATCC Module: Helmet Detection</a:t>
            </a:r>
            <a:endParaRPr b="0" i="0" sz="1400" u="none" cap="none" strike="noStrike">
              <a:solidFill>
                <a:srgbClr val="000000"/>
              </a:solidFill>
              <a:latin typeface="Arial"/>
              <a:ea typeface="Arial"/>
              <a:cs typeface="Arial"/>
              <a:sym typeface="Arial"/>
            </a:endParaRPr>
          </a:p>
        </p:txBody>
      </p:sp>
      <p:sp>
        <p:nvSpPr>
          <p:cNvPr id="208" name="Google Shape;208;p8"/>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9" name="Google Shape;209;p8" title="121786103-1adf5200-cbbe-11eb-89ad-29d50c8332e0.jpg"/>
          <p:cNvPicPr preferRelativeResize="0"/>
          <p:nvPr/>
        </p:nvPicPr>
        <p:blipFill rotWithShape="1">
          <a:blip r:embed="rId5">
            <a:alphaModFix/>
          </a:blip>
          <a:srcRect b="12295" l="35358" r="0" t="0"/>
          <a:stretch/>
        </p:blipFill>
        <p:spPr>
          <a:xfrm>
            <a:off x="2183050" y="2524400"/>
            <a:ext cx="3409949" cy="3128050"/>
          </a:xfrm>
          <a:prstGeom prst="rect">
            <a:avLst/>
          </a:prstGeom>
          <a:noFill/>
          <a:ln>
            <a:noFill/>
          </a:ln>
        </p:spPr>
      </p:pic>
      <p:pic>
        <p:nvPicPr>
          <p:cNvPr id="210" name="Google Shape;210;p8" title="1_Ut3ijbCZAqSymaxddTLjyw.png"/>
          <p:cNvPicPr preferRelativeResize="0"/>
          <p:nvPr/>
        </p:nvPicPr>
        <p:blipFill rotWithShape="1">
          <a:blip r:embed="rId6">
            <a:alphaModFix/>
          </a:blip>
          <a:srcRect b="0" l="0" r="0" t="0"/>
          <a:stretch/>
        </p:blipFill>
        <p:spPr>
          <a:xfrm>
            <a:off x="6321175" y="2557088"/>
            <a:ext cx="4083551" cy="3062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214" name="Shape 214"/>
        <p:cNvGrpSpPr/>
        <p:nvPr/>
      </p:nvGrpSpPr>
      <p:grpSpPr>
        <a:xfrm>
          <a:off x="0" y="0"/>
          <a:ext cx="0" cy="0"/>
          <a:chOff x="0" y="0"/>
          <a:chExt cx="0" cy="0"/>
        </a:xfrm>
      </p:grpSpPr>
      <p:pic>
        <p:nvPicPr>
          <p:cNvPr descr="image.png" id="215" name="Google Shape;215;p9"/>
          <p:cNvPicPr preferRelativeResize="0"/>
          <p:nvPr/>
        </p:nvPicPr>
        <p:blipFill rotWithShape="1">
          <a:blip r:embed="rId3">
            <a:alphaModFix/>
          </a:blip>
          <a:srcRect b="0" l="0" r="0" t="0"/>
          <a:stretch/>
        </p:blipFill>
        <p:spPr>
          <a:xfrm>
            <a:off x="0" y="25685"/>
            <a:ext cx="12192000" cy="6858000"/>
          </a:xfrm>
          <a:prstGeom prst="rect">
            <a:avLst/>
          </a:prstGeom>
          <a:noFill/>
          <a:ln>
            <a:noFill/>
          </a:ln>
        </p:spPr>
      </p:pic>
      <p:pic>
        <p:nvPicPr>
          <p:cNvPr descr="image.png" id="216" name="Google Shape;216;p9"/>
          <p:cNvPicPr preferRelativeResize="0"/>
          <p:nvPr/>
        </p:nvPicPr>
        <p:blipFill rotWithShape="1">
          <a:blip r:embed="rId4">
            <a:alphaModFix/>
          </a:blip>
          <a:srcRect b="0" l="0" r="0" t="0"/>
          <a:stretch/>
        </p:blipFill>
        <p:spPr>
          <a:xfrm>
            <a:off x="6334125" y="2238375"/>
            <a:ext cx="5286375" cy="3333750"/>
          </a:xfrm>
          <a:prstGeom prst="rect">
            <a:avLst/>
          </a:prstGeom>
          <a:noFill/>
          <a:ln>
            <a:noFill/>
          </a:ln>
        </p:spPr>
      </p:pic>
      <p:sp>
        <p:nvSpPr>
          <p:cNvPr id="217" name="Google Shape;217;p9"/>
          <p:cNvSpPr txBox="1"/>
          <p:nvPr/>
        </p:nvSpPr>
        <p:spPr>
          <a:xfrm>
            <a:off x="857250" y="223837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Person Counting:</a:t>
            </a:r>
            <a:r>
              <a:rPr b="0" i="0" lang="en-US" sz="1350" u="none" cap="none" strike="noStrike">
                <a:solidFill>
                  <a:srgbClr val="E0E0E0"/>
                </a:solidFill>
                <a:latin typeface="Lato"/>
                <a:ea typeface="Lato"/>
                <a:cs typeface="Lato"/>
                <a:sym typeface="Lato"/>
              </a:rPr>
              <a:t> The object detection model identifies all instances of 'person' on a 'motorcycle'.</a:t>
            </a:r>
            <a:endParaRPr b="0" i="0" sz="1400" u="none" cap="none" strike="noStrike">
              <a:solidFill>
                <a:srgbClr val="000000"/>
              </a:solidFill>
              <a:latin typeface="Arial"/>
              <a:ea typeface="Arial"/>
              <a:cs typeface="Arial"/>
              <a:sym typeface="Arial"/>
            </a:endParaRPr>
          </a:p>
        </p:txBody>
      </p:sp>
      <p:sp>
        <p:nvSpPr>
          <p:cNvPr id="218" name="Google Shape;218;p9"/>
          <p:cNvSpPr txBox="1"/>
          <p:nvPr/>
        </p:nvSpPr>
        <p:spPr>
          <a:xfrm>
            <a:off x="857250" y="2895600"/>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Violation Logic:</a:t>
            </a:r>
            <a:r>
              <a:rPr b="0" i="0" lang="en-US" sz="1350" u="none" cap="none" strike="noStrike">
                <a:solidFill>
                  <a:srgbClr val="E0E0E0"/>
                </a:solidFill>
                <a:latin typeface="Lato"/>
                <a:ea typeface="Lato"/>
                <a:cs typeface="Lato"/>
                <a:sym typeface="Lato"/>
              </a:rPr>
              <a:t> A custom script counts the number of 'person' bounding boxes associated with a single 'motorcycle' box.</a:t>
            </a:r>
            <a:endParaRPr b="0" i="0" sz="1400" u="none" cap="none" strike="noStrike">
              <a:solidFill>
                <a:srgbClr val="000000"/>
              </a:solidFill>
              <a:latin typeface="Arial"/>
              <a:ea typeface="Arial"/>
              <a:cs typeface="Arial"/>
              <a:sym typeface="Arial"/>
            </a:endParaRPr>
          </a:p>
        </p:txBody>
      </p:sp>
      <p:sp>
        <p:nvSpPr>
          <p:cNvPr id="219" name="Google Shape;219;p9"/>
          <p:cNvSpPr txBox="1"/>
          <p:nvPr/>
        </p:nvSpPr>
        <p:spPr>
          <a:xfrm>
            <a:off x="857250" y="3552825"/>
            <a:ext cx="5000625" cy="51435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50"/>
              <a:buFont typeface="Arial"/>
              <a:buNone/>
            </a:pPr>
            <a:r>
              <a:rPr b="1" i="0" lang="en-US" sz="1350" u="none" cap="none" strike="noStrike">
                <a:solidFill>
                  <a:srgbClr val="E0E0E0"/>
                </a:solidFill>
                <a:latin typeface="Lato"/>
                <a:ea typeface="Lato"/>
                <a:cs typeface="Lato"/>
                <a:sym typeface="Lato"/>
              </a:rPr>
              <a:t>Violation Trigger:</a:t>
            </a:r>
            <a:r>
              <a:rPr b="0" i="0" lang="en-US" sz="1350" u="none" cap="none" strike="noStrike">
                <a:solidFill>
                  <a:srgbClr val="E0E0E0"/>
                </a:solidFill>
                <a:latin typeface="Lato"/>
                <a:ea typeface="Lato"/>
                <a:cs typeface="Lato"/>
                <a:sym typeface="Lato"/>
              </a:rPr>
              <a:t> If the count is greater than 2, a "Triple Riding" violation is recorded against the vehicle's ANPR.</a:t>
            </a:r>
            <a:endParaRPr b="0" i="0" sz="1400" u="none" cap="none" strike="noStrike">
              <a:solidFill>
                <a:srgbClr val="000000"/>
              </a:solidFill>
              <a:latin typeface="Arial"/>
              <a:ea typeface="Arial"/>
              <a:cs typeface="Arial"/>
              <a:sym typeface="Arial"/>
            </a:endParaRPr>
          </a:p>
        </p:txBody>
      </p:sp>
      <p:pic>
        <p:nvPicPr>
          <p:cNvPr descr="image.png" id="220" name="Google Shape;220;p9"/>
          <p:cNvPicPr preferRelativeResize="0"/>
          <p:nvPr/>
        </p:nvPicPr>
        <p:blipFill rotWithShape="1">
          <a:blip r:embed="rId5">
            <a:alphaModFix/>
          </a:blip>
          <a:srcRect b="0" l="0" r="0" t="0"/>
          <a:stretch/>
        </p:blipFill>
        <p:spPr>
          <a:xfrm>
            <a:off x="6343650" y="2247900"/>
            <a:ext cx="5267325" cy="3314700"/>
          </a:xfrm>
          <a:prstGeom prst="rect">
            <a:avLst/>
          </a:prstGeom>
          <a:noFill/>
          <a:ln>
            <a:noFill/>
          </a:ln>
        </p:spPr>
      </p:pic>
      <p:sp>
        <p:nvSpPr>
          <p:cNvPr id="221" name="Google Shape;221;p9"/>
          <p:cNvSpPr txBox="1"/>
          <p:nvPr/>
        </p:nvSpPr>
        <p:spPr>
          <a:xfrm>
            <a:off x="714375" y="571500"/>
            <a:ext cx="11451431" cy="57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Poppins"/>
                <a:ea typeface="Poppins"/>
                <a:cs typeface="Poppins"/>
                <a:sym typeface="Poppins"/>
              </a:rPr>
              <a:t>ATCC Module: Triple Riding Detection</a:t>
            </a:r>
            <a:endParaRPr b="0" i="0" sz="1400" u="none" cap="none" strike="noStrike">
              <a:solidFill>
                <a:srgbClr val="000000"/>
              </a:solidFill>
              <a:latin typeface="Arial"/>
              <a:ea typeface="Arial"/>
              <a:cs typeface="Arial"/>
              <a:sym typeface="Arial"/>
            </a:endParaRPr>
          </a:p>
        </p:txBody>
      </p:sp>
      <p:sp>
        <p:nvSpPr>
          <p:cNvPr id="222" name="Google Shape;222;p9"/>
          <p:cNvSpPr/>
          <p:nvPr/>
        </p:nvSpPr>
        <p:spPr>
          <a:xfrm>
            <a:off x="571500" y="571500"/>
            <a:ext cx="47625" cy="571500"/>
          </a:xfrm>
          <a:prstGeom prst="rect">
            <a:avLst/>
          </a:prstGeom>
          <a:solidFill>
            <a:srgbClr val="00B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png" id="223" name="Google Shape;223;p9"/>
          <p:cNvPicPr preferRelativeResize="0"/>
          <p:nvPr/>
        </p:nvPicPr>
        <p:blipFill rotWithShape="1">
          <a:blip r:embed="rId6">
            <a:alphaModFix/>
          </a:blip>
          <a:srcRect b="0" l="0" r="0" t="0"/>
          <a:stretch/>
        </p:blipFill>
        <p:spPr>
          <a:xfrm>
            <a:off x="571500" y="2286000"/>
            <a:ext cx="171450" cy="180975"/>
          </a:xfrm>
          <a:prstGeom prst="rect">
            <a:avLst/>
          </a:prstGeom>
          <a:noFill/>
          <a:ln>
            <a:noFill/>
          </a:ln>
        </p:spPr>
      </p:pic>
      <p:pic>
        <p:nvPicPr>
          <p:cNvPr descr="image.png" id="224" name="Google Shape;224;p9"/>
          <p:cNvPicPr preferRelativeResize="0"/>
          <p:nvPr/>
        </p:nvPicPr>
        <p:blipFill rotWithShape="1">
          <a:blip r:embed="rId6">
            <a:alphaModFix/>
          </a:blip>
          <a:srcRect b="0" l="0" r="0" t="0"/>
          <a:stretch/>
        </p:blipFill>
        <p:spPr>
          <a:xfrm>
            <a:off x="571500" y="2943225"/>
            <a:ext cx="171450" cy="180975"/>
          </a:xfrm>
          <a:prstGeom prst="rect">
            <a:avLst/>
          </a:prstGeom>
          <a:noFill/>
          <a:ln>
            <a:noFill/>
          </a:ln>
        </p:spPr>
      </p:pic>
      <p:pic>
        <p:nvPicPr>
          <p:cNvPr descr="image.png" id="225" name="Google Shape;225;p9"/>
          <p:cNvPicPr preferRelativeResize="0"/>
          <p:nvPr/>
        </p:nvPicPr>
        <p:blipFill rotWithShape="1">
          <a:blip r:embed="rId6">
            <a:alphaModFix/>
          </a:blip>
          <a:srcRect b="0" l="0" r="0" t="0"/>
          <a:stretch/>
        </p:blipFill>
        <p:spPr>
          <a:xfrm>
            <a:off x="571500" y="3600450"/>
            <a:ext cx="171450" cy="180975"/>
          </a:xfrm>
          <a:prstGeom prst="rect">
            <a:avLst/>
          </a:prstGeom>
          <a:noFill/>
          <a:ln>
            <a:noFill/>
          </a:ln>
        </p:spPr>
      </p:pic>
      <p:pic>
        <p:nvPicPr>
          <p:cNvPr id="226" name="Google Shape;226;p9" title="11042_2020_10126_Fig6_HTML.png"/>
          <p:cNvPicPr preferRelativeResize="0"/>
          <p:nvPr/>
        </p:nvPicPr>
        <p:blipFill rotWithShape="1">
          <a:blip r:embed="rId7">
            <a:alphaModFix/>
          </a:blip>
          <a:srcRect b="0" l="0" r="0" t="0"/>
          <a:stretch/>
        </p:blipFill>
        <p:spPr>
          <a:xfrm>
            <a:off x="6231275" y="1992826"/>
            <a:ext cx="5513475" cy="3790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